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364" r:id="rId4"/>
    <p:sldId id="368" r:id="rId5"/>
    <p:sldId id="299" r:id="rId6"/>
    <p:sldId id="305" r:id="rId7"/>
    <p:sldId id="342" r:id="rId8"/>
    <p:sldId id="351" r:id="rId9"/>
    <p:sldId id="354" r:id="rId10"/>
    <p:sldId id="355" r:id="rId11"/>
    <p:sldId id="322" r:id="rId12"/>
    <p:sldId id="352" r:id="rId13"/>
    <p:sldId id="346" r:id="rId14"/>
    <p:sldId id="361" r:id="rId15"/>
    <p:sldId id="356" r:id="rId16"/>
    <p:sldId id="363" r:id="rId17"/>
    <p:sldId id="349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6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D233E9-F3AE-4609-89F4-7F6F469E9953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EC8E73-B8D5-432F-B3C3-6A437644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1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77717D-A43D-4593-8280-F6A31D8BC23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DCE8A5-9805-45BE-A77C-22470230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6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CE8A5-9805-45BE-A77C-2247023006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67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CE8A5-9805-45BE-A77C-2247023006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58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Babies</a:t>
            </a:r>
            <a:r>
              <a:rPr lang="en-US" baseline="0" dirty="0" smtClean="0"/>
              <a:t> and elective plastic surgery – TV story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569F9-6DAF-4798-9637-B8456B4617C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22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CE8A5-9805-45BE-A77C-2247023006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7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CE8A5-9805-45BE-A77C-2247023006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0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CE8A5-9805-45BE-A77C-2247023006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3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CE8A5-9805-45BE-A77C-2247023006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28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CE8A5-9805-45BE-A77C-2247023006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19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CE8A5-9805-45BE-A77C-2247023006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80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CE8A5-9805-45BE-A77C-2247023006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05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CE8A5-9805-45BE-A77C-2247023006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47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CE8A5-9805-45BE-A77C-2247023006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0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57457-9721-4E08-BE95-A6CB3129FF3A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CDC1-F3F7-4182-8715-DE9B7EA7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7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1B2A3-274D-4ADC-9C45-A369886A3AA6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CDC1-F3F7-4182-8715-DE9B7EA7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4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33D798-4A95-4B80-A29A-841D5DA3873F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CDC1-F3F7-4182-8715-DE9B7EA7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8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FF013-79B8-4D86-A119-BC29B2F023F5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CDC1-F3F7-4182-8715-DE9B7EA7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6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890F87-56C8-4B03-9B9B-20FBD1E0BE64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CDC1-F3F7-4182-8715-DE9B7EA7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5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E7CBE2-F347-4CE1-803A-7FF2301E4ABA}" type="datetime1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CDC1-F3F7-4182-8715-DE9B7EA7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F97524-812E-49FA-8E32-139658F7CDEB}" type="datetime1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CDC1-F3F7-4182-8715-DE9B7EA7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0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AA9AD-909F-4DC9-8513-B714CF6C4BBA}" type="datetime1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CDC1-F3F7-4182-8715-DE9B7EA7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3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55B3-623D-4BAF-B9BD-F1B97142B4BA}" type="datetime1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CDC1-F3F7-4182-8715-DE9B7EA7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6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758A7-A32D-49B7-A8E6-136377FB8557}" type="datetime1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CDC1-F3F7-4182-8715-DE9B7EA7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9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180A2-7CA1-4FF8-8C92-13CD9E9C05A9}" type="datetime1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CDC1-F3F7-4182-8715-DE9B7EA7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1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52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86CDC1-F3F7-4182-8715-DE9B7EA70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7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1" y="0"/>
            <a:ext cx="1172094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Safety Culture Survey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(completed by team members)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Update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8581"/>
            <a:ext cx="12192000" cy="470838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House Bill 763 </a:t>
            </a:r>
            <a:r>
              <a:rPr lang="en-US" sz="2000" dirty="0">
                <a:latin typeface="Book Antiqua" panose="02040602050305030304" pitchFamily="18" charset="0"/>
              </a:rPr>
              <a:t>(</a:t>
            </a:r>
            <a:r>
              <a:rPr lang="en-US" sz="2000" b="1" dirty="0">
                <a:latin typeface="Book Antiqua" panose="02040602050305030304" pitchFamily="18" charset="0"/>
              </a:rPr>
              <a:t>Health Information </a:t>
            </a:r>
            <a:r>
              <a:rPr lang="en-US" sz="2000" b="1" dirty="0" smtClean="0">
                <a:latin typeface="Book Antiqua" panose="02040602050305030304" pitchFamily="18" charset="0"/>
              </a:rPr>
              <a:t>Transparency</a:t>
            </a:r>
            <a:r>
              <a:rPr lang="en-US" sz="2000" dirty="0" smtClean="0">
                <a:latin typeface="Book Antiqua" panose="02040602050305030304" pitchFamily="18" charset="0"/>
              </a:rPr>
              <a:t>) </a:t>
            </a:r>
            <a:r>
              <a:rPr lang="en-US" sz="2400" dirty="0" smtClean="0">
                <a:latin typeface="Book Antiqua" panose="02040602050305030304" pitchFamily="18" charset="0"/>
              </a:rPr>
              <a:t>up for vote in the 2020 </a:t>
            </a:r>
            <a:r>
              <a:rPr lang="en-US" sz="2400" dirty="0">
                <a:latin typeface="Book Antiqua" panose="02040602050305030304" pitchFamily="18" charset="0"/>
              </a:rPr>
              <a:t>l</a:t>
            </a:r>
            <a:r>
              <a:rPr lang="en-US" sz="2400" dirty="0" smtClean="0">
                <a:latin typeface="Book Antiqua" panose="02040602050305030304" pitchFamily="18" charset="0"/>
              </a:rPr>
              <a:t>egislative session</a:t>
            </a:r>
          </a:p>
          <a:p>
            <a:pPr marL="0" indent="0">
              <a:buNone/>
            </a:pPr>
            <a:endParaRPr lang="en-US" sz="1800" dirty="0" smtClean="0">
              <a:latin typeface="Book Antiqua" panose="02040602050305030304" pitchFamily="18" charset="0"/>
            </a:endParaRPr>
          </a:p>
          <a:p>
            <a:r>
              <a:rPr lang="en-US" sz="2400" dirty="0" smtClean="0">
                <a:latin typeface="Book Antiqua" panose="02040602050305030304" pitchFamily="18" charset="0"/>
              </a:rPr>
              <a:t>The State to design </a:t>
            </a:r>
            <a:r>
              <a:rPr lang="en-US" sz="2400" dirty="0">
                <a:latin typeface="Book Antiqua" panose="02040602050305030304" pitchFamily="18" charset="0"/>
              </a:rPr>
              <a:t>a patient safety culture survey </a:t>
            </a:r>
            <a:r>
              <a:rPr lang="en-US" sz="2400" dirty="0" smtClean="0">
                <a:latin typeface="Book Antiqua" panose="02040602050305030304" pitchFamily="18" charset="0"/>
              </a:rPr>
              <a:t>to </a:t>
            </a:r>
            <a:r>
              <a:rPr lang="en-US" sz="2400" dirty="0">
                <a:latin typeface="Book Antiqua" panose="02040602050305030304" pitchFamily="18" charset="0"/>
              </a:rPr>
              <a:t>be completed annually by </a:t>
            </a:r>
            <a:r>
              <a:rPr lang="en-US" sz="2400" dirty="0" smtClean="0">
                <a:latin typeface="Book Antiqua" panose="02040602050305030304" pitchFamily="18" charset="0"/>
              </a:rPr>
              <a:t>hospitals</a:t>
            </a:r>
          </a:p>
          <a:p>
            <a:pPr marL="0" indent="0">
              <a:buNone/>
            </a:pPr>
            <a:endParaRPr lang="en-US" sz="2400" dirty="0" smtClean="0">
              <a:latin typeface="Book Antiqua" panose="02040602050305030304" pitchFamily="18" charset="0"/>
            </a:endParaRPr>
          </a:p>
          <a:p>
            <a:r>
              <a:rPr lang="en-US" sz="2400" dirty="0" smtClean="0">
                <a:latin typeface="Book Antiqua" panose="02040602050305030304" pitchFamily="18" charset="0"/>
              </a:rPr>
              <a:t>Measure aspects of:</a:t>
            </a:r>
          </a:p>
          <a:p>
            <a:pPr lvl="2"/>
            <a:r>
              <a:rPr lang="en-US" sz="2400" dirty="0" smtClean="0">
                <a:latin typeface="Book Antiqua" panose="02040602050305030304" pitchFamily="18" charset="0"/>
              </a:rPr>
              <a:t>frequency </a:t>
            </a:r>
            <a:r>
              <a:rPr lang="en-US" sz="2400" dirty="0">
                <a:latin typeface="Book Antiqua" panose="02040602050305030304" pitchFamily="18" charset="0"/>
              </a:rPr>
              <a:t>of adverse </a:t>
            </a:r>
            <a:r>
              <a:rPr lang="en-US" sz="2400" dirty="0" smtClean="0">
                <a:latin typeface="Book Antiqua" panose="02040602050305030304" pitchFamily="18" charset="0"/>
              </a:rPr>
              <a:t>events</a:t>
            </a:r>
          </a:p>
          <a:p>
            <a:pPr lvl="2"/>
            <a:r>
              <a:rPr lang="en-US" sz="2400" dirty="0" smtClean="0">
                <a:latin typeface="Book Antiqua" panose="02040602050305030304" pitchFamily="18" charset="0"/>
              </a:rPr>
              <a:t>quality </a:t>
            </a:r>
            <a:r>
              <a:rPr lang="en-US" sz="2400" dirty="0">
                <a:latin typeface="Book Antiqua" panose="02040602050305030304" pitchFamily="18" charset="0"/>
              </a:rPr>
              <a:t>of handoffs </a:t>
            </a:r>
            <a:r>
              <a:rPr lang="en-US" sz="2400" dirty="0" smtClean="0">
                <a:latin typeface="Book Antiqua" panose="02040602050305030304" pitchFamily="18" charset="0"/>
              </a:rPr>
              <a:t>and transitions</a:t>
            </a:r>
          </a:p>
          <a:p>
            <a:pPr lvl="2"/>
            <a:r>
              <a:rPr lang="en-US" sz="2400" dirty="0" smtClean="0">
                <a:latin typeface="Book Antiqua" panose="02040602050305030304" pitchFamily="18" charset="0"/>
              </a:rPr>
              <a:t>comfort </a:t>
            </a:r>
            <a:r>
              <a:rPr lang="en-US" sz="2400" dirty="0">
                <a:latin typeface="Book Antiqua" panose="02040602050305030304" pitchFamily="18" charset="0"/>
              </a:rPr>
              <a:t>in reporting a potential problem or </a:t>
            </a:r>
            <a:r>
              <a:rPr lang="en-US" sz="2400" dirty="0" smtClean="0">
                <a:latin typeface="Book Antiqua" panose="02040602050305030304" pitchFamily="18" charset="0"/>
              </a:rPr>
              <a:t>errors</a:t>
            </a:r>
          </a:p>
          <a:p>
            <a:pPr lvl="2"/>
            <a:r>
              <a:rPr lang="en-US" sz="2400" dirty="0" smtClean="0">
                <a:latin typeface="Book Antiqua" panose="02040602050305030304" pitchFamily="18" charset="0"/>
              </a:rPr>
              <a:t>level </a:t>
            </a:r>
            <a:r>
              <a:rPr lang="en-US" sz="2400" dirty="0">
                <a:latin typeface="Book Antiqua" panose="02040602050305030304" pitchFamily="18" charset="0"/>
              </a:rPr>
              <a:t>of teamwork within hospital units and the facility </a:t>
            </a:r>
            <a:r>
              <a:rPr lang="en-US" sz="2400" dirty="0" smtClean="0">
                <a:latin typeface="Book Antiqua" panose="02040602050305030304" pitchFamily="18" charset="0"/>
              </a:rPr>
              <a:t>as </a:t>
            </a:r>
            <a:r>
              <a:rPr lang="en-US" sz="2400" dirty="0">
                <a:latin typeface="Book Antiqua" panose="02040602050305030304" pitchFamily="18" charset="0"/>
              </a:rPr>
              <a:t>a </a:t>
            </a:r>
            <a:r>
              <a:rPr lang="en-US" sz="2400" dirty="0" smtClean="0">
                <a:latin typeface="Book Antiqua" panose="02040602050305030304" pitchFamily="18" charset="0"/>
              </a:rPr>
              <a:t>whole</a:t>
            </a:r>
          </a:p>
          <a:p>
            <a:pPr lvl="2"/>
            <a:r>
              <a:rPr lang="en-US" sz="2400" dirty="0" smtClean="0">
                <a:latin typeface="Book Antiqua" panose="02040602050305030304" pitchFamily="18" charset="0"/>
              </a:rPr>
              <a:t>staff </a:t>
            </a:r>
            <a:r>
              <a:rPr lang="en-US" sz="2400" dirty="0">
                <a:latin typeface="Book Antiqua" panose="02040602050305030304" pitchFamily="18" charset="0"/>
              </a:rPr>
              <a:t>compliance with patient safety regulations </a:t>
            </a:r>
            <a:r>
              <a:rPr lang="en-US" sz="2400" dirty="0" smtClean="0">
                <a:latin typeface="Book Antiqua" panose="02040602050305030304" pitchFamily="18" charset="0"/>
              </a:rPr>
              <a:t>and guidelines</a:t>
            </a:r>
          </a:p>
          <a:p>
            <a:pPr lvl="2"/>
            <a:r>
              <a:rPr lang="en-US" sz="2400" dirty="0" smtClean="0">
                <a:latin typeface="Book Antiqua" panose="02040602050305030304" pitchFamily="18" charset="0"/>
              </a:rPr>
              <a:t>staff </a:t>
            </a:r>
            <a:r>
              <a:rPr lang="en-US" sz="2400" dirty="0">
                <a:latin typeface="Book Antiqua" panose="02040602050305030304" pitchFamily="18" charset="0"/>
              </a:rPr>
              <a:t>perception of facility support for patient </a:t>
            </a:r>
            <a:r>
              <a:rPr lang="en-US" sz="2400" dirty="0" smtClean="0">
                <a:latin typeface="Book Antiqua" panose="02040602050305030304" pitchFamily="18" charset="0"/>
              </a:rPr>
              <a:t>safety</a:t>
            </a:r>
            <a:r>
              <a:rPr lang="en-US" sz="2400" dirty="0">
                <a:latin typeface="Book Antiqua" panose="02040602050305030304" pitchFamily="18" charset="0"/>
              </a:rPr>
              <a:t>, and staff opinions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CDC1-F3F7-4182-8715-DE9B7EA702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03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>
                <a:latin typeface="Book Antiqua" panose="02040602050305030304" pitchFamily="18" charset="0"/>
              </a:rPr>
              <a:t>Quality </a:t>
            </a:r>
            <a:r>
              <a:rPr lang="en-US" altLang="en-US" b="1" dirty="0" smtClean="0">
                <a:latin typeface="Book Antiqua" panose="02040602050305030304" pitchFamily="18" charset="0"/>
              </a:rPr>
              <a:t>Reports HCAHPS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501" y="560388"/>
            <a:ext cx="9996998" cy="564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03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>
                <a:latin typeface="Book Antiqua" panose="02040602050305030304" pitchFamily="18" charset="0"/>
              </a:rPr>
              <a:t>Quality </a:t>
            </a:r>
            <a:r>
              <a:rPr lang="en-US" altLang="en-US" b="1" dirty="0" smtClean="0">
                <a:latin typeface="Book Antiqua" panose="02040602050305030304" pitchFamily="18" charset="0"/>
              </a:rPr>
              <a:t>Reports HCAHPS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" y="722578"/>
            <a:ext cx="12183387" cy="547186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ight Arrow 6"/>
          <p:cNvSpPr/>
          <p:nvPr/>
        </p:nvSpPr>
        <p:spPr>
          <a:xfrm rot="16200000">
            <a:off x="5572232" y="4199669"/>
            <a:ext cx="1047536" cy="5006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2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4108"/>
            <a:ext cx="12192000" cy="285476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Patient Ambassador Program</a:t>
            </a:r>
            <a:b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CDC1-F3F7-4182-8715-DE9B7EA702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47" y="362857"/>
            <a:ext cx="1124712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58" y="223595"/>
            <a:ext cx="11247120" cy="5212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094FA3"/>
                </a:solidFill>
                <a:latin typeface="Book Antiqua" panose="02040602050305030304" pitchFamily="18" charset="0"/>
              </a:rPr>
              <a:t>Patient Ambassadors </a:t>
            </a:r>
          </a:p>
          <a:p>
            <a:pPr marL="0" indent="0" algn="ctr">
              <a:buNone/>
            </a:pPr>
            <a:endParaRPr lang="en-US" b="1" dirty="0" smtClean="0">
              <a:latin typeface="Book Antiqua" panose="02040602050305030304" pitchFamily="18" charset="0"/>
            </a:endParaRPr>
          </a:p>
          <a:p>
            <a:pPr algn="ctr"/>
            <a:r>
              <a:rPr lang="en-US" b="1" dirty="0" smtClean="0">
                <a:latin typeface="Book Antiqua" panose="02040602050305030304" pitchFamily="18" charset="0"/>
              </a:rPr>
              <a:t>Program began February 1</a:t>
            </a:r>
            <a:r>
              <a:rPr lang="en-US" b="1" baseline="30000" dirty="0" smtClean="0">
                <a:latin typeface="Book Antiqua" panose="02040602050305030304" pitchFamily="18" charset="0"/>
              </a:rPr>
              <a:t>st</a:t>
            </a:r>
            <a:r>
              <a:rPr lang="en-US" b="1" dirty="0" smtClean="0">
                <a:latin typeface="Book Antiqua" panose="02040602050305030304" pitchFamily="18" charset="0"/>
              </a:rPr>
              <a:t>, 2020  </a:t>
            </a:r>
          </a:p>
          <a:p>
            <a:pPr algn="ctr"/>
            <a:r>
              <a:rPr lang="en-US" b="1" dirty="0">
                <a:latin typeface="Book Antiqua" panose="02040602050305030304" pitchFamily="18" charset="0"/>
              </a:rPr>
              <a:t>Role &amp; Responsibilities </a:t>
            </a:r>
            <a:endParaRPr lang="en-US" b="1" dirty="0" smtClean="0">
              <a:latin typeface="Book Antiqua" panose="02040602050305030304" pitchFamily="18" charset="0"/>
            </a:endParaRPr>
          </a:p>
          <a:p>
            <a:pPr algn="ctr"/>
            <a:r>
              <a:rPr lang="en-US" b="1" dirty="0" smtClean="0">
                <a:latin typeface="Book Antiqua" panose="02040602050305030304" pitchFamily="18" charset="0"/>
              </a:rPr>
              <a:t>Current Staffing: 10 Patient Ambassadors (1</a:t>
            </a:r>
            <a:r>
              <a:rPr lang="en-US" b="1" baseline="30000" dirty="0" smtClean="0">
                <a:latin typeface="Book Antiqua" panose="02040602050305030304" pitchFamily="18" charset="0"/>
              </a:rPr>
              <a:t>st</a:t>
            </a:r>
            <a:r>
              <a:rPr lang="en-US" b="1" dirty="0" smtClean="0">
                <a:latin typeface="Book Antiqua" panose="02040602050305030304" pitchFamily="18" charset="0"/>
              </a:rPr>
              <a:t>/2</a:t>
            </a:r>
            <a:r>
              <a:rPr lang="en-US" b="1" baseline="30000" dirty="0" smtClean="0">
                <a:latin typeface="Book Antiqua" panose="02040602050305030304" pitchFamily="18" charset="0"/>
              </a:rPr>
              <a:t>nd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smtClean="0">
                <a:latin typeface="Book Antiqua" panose="02040602050305030304" pitchFamily="18" charset="0"/>
              </a:rPr>
              <a:t>shift) 4,5,6 &amp; 7N, 7E, CVICU/CIC, HHPO 3</a:t>
            </a:r>
            <a:r>
              <a:rPr lang="en-US" b="1" baseline="30000" dirty="0" smtClean="0">
                <a:latin typeface="Book Antiqua" panose="02040602050305030304" pitchFamily="18" charset="0"/>
              </a:rPr>
              <a:t>rd</a:t>
            </a:r>
            <a:r>
              <a:rPr lang="en-US" b="1" dirty="0" smtClean="0">
                <a:latin typeface="Book Antiqua" panose="02040602050305030304" pitchFamily="18" charset="0"/>
              </a:rPr>
              <a:t> Floor </a:t>
            </a:r>
          </a:p>
          <a:p>
            <a:pPr marL="0" indent="0">
              <a:buNone/>
            </a:pPr>
            <a:endParaRPr lang="en-US" b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477" y="3527603"/>
            <a:ext cx="2575259" cy="257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6" y="25687"/>
            <a:ext cx="11090564" cy="539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Book Antiqua" panose="02040602050305030304" pitchFamily="18" charset="0"/>
              </a:rPr>
              <a:t>Preliminary February HCAHP Results</a:t>
            </a:r>
            <a:endParaRPr lang="en-US" sz="3600" b="1" dirty="0"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CDC1-F3F7-4182-8715-DE9B7EA702C6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85" y="565484"/>
            <a:ext cx="10448925" cy="56388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214810" y="962527"/>
            <a:ext cx="914401" cy="673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9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72372" y="261342"/>
            <a:ext cx="3862853" cy="1606853"/>
            <a:chOff x="233463" y="817123"/>
            <a:chExt cx="3862853" cy="1408198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233463" y="817123"/>
              <a:ext cx="3803515" cy="1408198"/>
            </a:xfrm>
            <a:prstGeom prst="wedgeRoundRectCallout">
              <a:avLst>
                <a:gd name="adj1" fmla="val -27518"/>
                <a:gd name="adj2" fmla="val 68026"/>
                <a:gd name="adj3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This program is new?! It’s like she’s done this work her entire life. Every single moment during my stay, include this moment, has been exceptional!” 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5890" y="915319"/>
              <a:ext cx="3830426" cy="323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649560" y="4516057"/>
            <a:ext cx="2248062" cy="1232535"/>
            <a:chOff x="3832698" y="1684919"/>
            <a:chExt cx="2248062" cy="1232535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3832698" y="1684919"/>
              <a:ext cx="2198451" cy="1232535"/>
            </a:xfrm>
            <a:prstGeom prst="wedgeRoundRectCallout">
              <a:avLst>
                <a:gd name="adj1" fmla="val 38411"/>
                <a:gd name="adj2" fmla="val 72741"/>
                <a:gd name="adj3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“Bryson and Brandi saved my life.”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92036" y="1684920"/>
              <a:ext cx="21887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42635" y="4774544"/>
            <a:ext cx="3635363" cy="1715410"/>
            <a:chOff x="233464" y="2820750"/>
            <a:chExt cx="3485516" cy="1335041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309433" y="2820750"/>
              <a:ext cx="3409547" cy="1335041"/>
            </a:xfrm>
            <a:prstGeom prst="wedgeRoundRectCallout">
              <a:avLst>
                <a:gd name="adj1" fmla="val -15911"/>
                <a:gd name="adj2" fmla="val 68755"/>
                <a:gd name="adj3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“There has been a significant decrease in call lights and discharge transport times. As a result, we are seeing faster throughput.”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-Nurse Manager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3464" y="3019961"/>
              <a:ext cx="34095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42261" y="2543527"/>
            <a:ext cx="3295879" cy="1498068"/>
            <a:chOff x="3257143" y="4383925"/>
            <a:chExt cx="3986314" cy="2104482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3257143" y="4383925"/>
              <a:ext cx="3918220" cy="2104482"/>
            </a:xfrm>
            <a:prstGeom prst="wedgeRoundRectCallout">
              <a:avLst>
                <a:gd name="adj1" fmla="val 23191"/>
                <a:gd name="adj2" fmla="val 65840"/>
                <a:gd name="adj3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“Before having my Patient Ambassador, everything took awhile to happen. Now, the things I request happen right away!”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39942" y="4420504"/>
              <a:ext cx="380351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1490" y="4207538"/>
            <a:ext cx="3339682" cy="1794870"/>
            <a:chOff x="-12820" y="4705477"/>
            <a:chExt cx="3339682" cy="1488150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-12820" y="4858586"/>
              <a:ext cx="3005848" cy="1335041"/>
            </a:xfrm>
            <a:prstGeom prst="wedgeRoundRectCallout">
              <a:avLst>
                <a:gd name="adj1" fmla="val -15911"/>
                <a:gd name="adj2" fmla="val 68755"/>
                <a:gd name="adj3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“Our Patient Ambassador is the best thing that has happened in a long time”!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-Charge Nurse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00" y="4705477"/>
              <a:ext cx="2869662" cy="306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9158736" y="2641395"/>
            <a:ext cx="2679404" cy="48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8289196" y="261342"/>
            <a:ext cx="3804489" cy="1719486"/>
            <a:chOff x="7633616" y="845388"/>
            <a:chExt cx="3804489" cy="1719486"/>
          </a:xfrm>
        </p:grpSpPr>
        <p:sp>
          <p:nvSpPr>
            <p:cNvPr id="27" name="Rounded Rectangular Callout 26"/>
            <p:cNvSpPr/>
            <p:nvPr/>
          </p:nvSpPr>
          <p:spPr>
            <a:xfrm>
              <a:off x="7633616" y="845388"/>
              <a:ext cx="3716939" cy="1719486"/>
            </a:xfrm>
            <a:prstGeom prst="wedgeRoundRectCallout">
              <a:avLst>
                <a:gd name="adj1" fmla="val -27518"/>
                <a:gd name="adj2" fmla="val 68026"/>
                <a:gd name="adj3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“This program is wonderful! </a:t>
              </a:r>
              <a:r>
                <a:rPr lang="en-US" b="1" dirty="0" err="1" smtClean="0">
                  <a:solidFill>
                    <a:schemeClr val="tx1"/>
                  </a:solidFill>
                </a:rPr>
                <a:t>Jashonti</a:t>
              </a:r>
              <a:r>
                <a:rPr lang="en-US" b="1" dirty="0" smtClean="0">
                  <a:solidFill>
                    <a:schemeClr val="tx1"/>
                  </a:solidFill>
                </a:rPr>
                <a:t> has been amazing during our stay and takes so much off of our nurse’s plate. I’m going to write a review about this!” 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770777" y="911799"/>
              <a:ext cx="36673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9409601" y="402539"/>
            <a:ext cx="2976042" cy="154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207760" y="2292511"/>
            <a:ext cx="2868127" cy="1675377"/>
            <a:chOff x="3832698" y="1684919"/>
            <a:chExt cx="2248062" cy="1232535"/>
          </a:xfrm>
        </p:grpSpPr>
        <p:sp>
          <p:nvSpPr>
            <p:cNvPr id="26" name="Rounded Rectangular Callout 25"/>
            <p:cNvSpPr/>
            <p:nvPr/>
          </p:nvSpPr>
          <p:spPr>
            <a:xfrm>
              <a:off x="3832698" y="1684919"/>
              <a:ext cx="2198451" cy="1232535"/>
            </a:xfrm>
            <a:prstGeom prst="wedgeRoundRectCallout">
              <a:avLst>
                <a:gd name="adj1" fmla="val 38411"/>
                <a:gd name="adj2" fmla="val 72741"/>
                <a:gd name="adj3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“Everything has been consistently improving since the ambassadors stopped in!”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92036" y="1684920"/>
              <a:ext cx="21887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19616" y="197470"/>
            <a:ext cx="2777958" cy="1961755"/>
            <a:chOff x="3832698" y="1684919"/>
            <a:chExt cx="2248062" cy="1232535"/>
          </a:xfrm>
        </p:grpSpPr>
        <p:sp>
          <p:nvSpPr>
            <p:cNvPr id="31" name="Rounded Rectangular Callout 30"/>
            <p:cNvSpPr/>
            <p:nvPr/>
          </p:nvSpPr>
          <p:spPr>
            <a:xfrm>
              <a:off x="3832698" y="1684919"/>
              <a:ext cx="2198451" cy="1232535"/>
            </a:xfrm>
            <a:prstGeom prst="wedgeRoundRectCallout">
              <a:avLst>
                <a:gd name="adj1" fmla="val 38411"/>
                <a:gd name="adj2" fmla="val 72741"/>
                <a:gd name="adj3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“</a:t>
              </a:r>
              <a:r>
                <a:rPr lang="en-US" b="1" dirty="0">
                  <a:solidFill>
                    <a:schemeClr val="tx1"/>
                  </a:solidFill>
                </a:rPr>
                <a:t>Having a patient </a:t>
              </a:r>
              <a:r>
                <a:rPr lang="en-US" b="1" dirty="0" smtClean="0">
                  <a:solidFill>
                    <a:schemeClr val="tx1"/>
                  </a:solidFill>
                </a:rPr>
                <a:t>ambassador makes </a:t>
              </a:r>
              <a:r>
                <a:rPr lang="en-US" b="1" dirty="0">
                  <a:solidFill>
                    <a:schemeClr val="tx1"/>
                  </a:solidFill>
                </a:rPr>
                <a:t>everything </a:t>
              </a:r>
              <a:r>
                <a:rPr lang="en-US" b="1" dirty="0" smtClean="0">
                  <a:solidFill>
                    <a:schemeClr val="tx1"/>
                  </a:solidFill>
                </a:rPr>
                <a:t>so </a:t>
              </a:r>
              <a:r>
                <a:rPr lang="en-US" b="1" dirty="0">
                  <a:solidFill>
                    <a:schemeClr val="tx1"/>
                  </a:solidFill>
                </a:rPr>
                <a:t>lovely. Thank you for </a:t>
              </a:r>
              <a:r>
                <a:rPr lang="en-US" b="1" dirty="0" smtClean="0">
                  <a:solidFill>
                    <a:schemeClr val="tx1"/>
                  </a:solidFill>
                </a:rPr>
                <a:t>everything!”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92036" y="1684920"/>
              <a:ext cx="21887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56765" y="2813967"/>
            <a:ext cx="2559591" cy="1371502"/>
            <a:chOff x="3832698" y="1684919"/>
            <a:chExt cx="2248062" cy="1232535"/>
          </a:xfrm>
        </p:grpSpPr>
        <p:sp>
          <p:nvSpPr>
            <p:cNvPr id="35" name="Rounded Rectangular Callout 34"/>
            <p:cNvSpPr/>
            <p:nvPr/>
          </p:nvSpPr>
          <p:spPr>
            <a:xfrm>
              <a:off x="3832698" y="1684919"/>
              <a:ext cx="2198451" cy="1232535"/>
            </a:xfrm>
            <a:prstGeom prst="wedgeRoundRectCallout">
              <a:avLst>
                <a:gd name="adj1" fmla="val 38411"/>
                <a:gd name="adj2" fmla="val 72741"/>
                <a:gd name="adj3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“Bryson went above and beyond to make sure I had a hot, fresh meal.”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892036" y="1684920"/>
              <a:ext cx="21887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2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Questions?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CDC1-F3F7-4182-8715-DE9B7EA702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031" y="1504416"/>
            <a:ext cx="9144000" cy="3585671"/>
          </a:xfrm>
        </p:spPr>
        <p:txBody>
          <a:bodyPr>
            <a:normAutofit fontScale="90000"/>
          </a:bodyPr>
          <a:lstStyle/>
          <a:p>
            <a:r>
              <a:rPr lang="en-US" altLang="en-US" sz="7300" b="1" dirty="0" smtClean="0">
                <a:latin typeface="Times" panose="02020603050405020304" pitchFamily="18" charset="0"/>
              </a:rPr>
              <a:t>Quality Board Report</a:t>
            </a:r>
            <a:br>
              <a:rPr lang="en-US" altLang="en-US" sz="7300" b="1" dirty="0" smtClean="0">
                <a:latin typeface="Times" panose="02020603050405020304" pitchFamily="18" charset="0"/>
              </a:rPr>
            </a:br>
            <a:r>
              <a:rPr lang="en-US" altLang="en-US" sz="7300" b="1" dirty="0" smtClean="0">
                <a:latin typeface="Times" panose="02020603050405020304" pitchFamily="18" charset="0"/>
              </a:rPr>
              <a:t>Q4-FY2019</a:t>
            </a:r>
            <a:r>
              <a:rPr lang="en-US" altLang="en-US" b="1" dirty="0" smtClean="0">
                <a:latin typeface="Times" panose="02020603050405020304" pitchFamily="18" charset="0"/>
              </a:rPr>
              <a:t/>
            </a:r>
            <a:br>
              <a:rPr lang="en-US" altLang="en-US" b="1" dirty="0" smtClean="0">
                <a:latin typeface="Times" panose="02020603050405020304" pitchFamily="18" charset="0"/>
              </a:rPr>
            </a:br>
            <a:r>
              <a:rPr lang="en-US" altLang="en-US" b="1" dirty="0" smtClean="0">
                <a:latin typeface="Times" panose="02020603050405020304" pitchFamily="18" charset="0"/>
              </a:rPr>
              <a:t>(July – Sept 2019)</a:t>
            </a:r>
            <a:r>
              <a:rPr lang="en-US" altLang="en-US" b="1" dirty="0" smtClean="0">
                <a:solidFill>
                  <a:schemeClr val="tx1"/>
                </a:solidFill>
                <a:latin typeface="Times" panose="02020603050405020304" pitchFamily="18" charset="0"/>
              </a:rPr>
              <a:t/>
            </a:r>
            <a:br>
              <a:rPr lang="en-US" altLang="en-US" b="1" dirty="0" smtClean="0">
                <a:solidFill>
                  <a:schemeClr val="tx1"/>
                </a:solidFill>
                <a:latin typeface="Times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27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Coronavirus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COVID-19</a:t>
            </a:r>
            <a:b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Update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CDC1-F3F7-4182-8715-DE9B7EA702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27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Quality Report</a:t>
            </a:r>
            <a:b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Update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CDC1-F3F7-4182-8715-DE9B7EA702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Inpatient Mortality 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(AMI, CHF, </a:t>
            </a:r>
            <a:r>
              <a:rPr lang="en-US" alt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Pn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COPD, CABG)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50" y="685800"/>
            <a:ext cx="9173300" cy="54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Readmissions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(AMI, CHF,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Pn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COPD, Hip, Knee, CABG)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068" y="685800"/>
            <a:ext cx="9753864" cy="549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85" y="0"/>
            <a:ext cx="10342967" cy="620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36" y="0"/>
            <a:ext cx="11400837" cy="61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80" y="0"/>
            <a:ext cx="11092962" cy="620059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5400000">
            <a:off x="2964351" y="2065722"/>
            <a:ext cx="1344484" cy="35893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53902" y="1347537"/>
            <a:ext cx="2695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FY17 to FY19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36% Decrease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1501" y="2684796"/>
            <a:ext cx="2695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FY17 to FY19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42% Decrease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6135" y="741948"/>
            <a:ext cx="2695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FY17 to FY19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82% Decrease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6449751" y="3195439"/>
            <a:ext cx="1167154" cy="35893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8999012" y="2218906"/>
            <a:ext cx="2831275" cy="35893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13594</TotalTime>
  <Words>402</Words>
  <Application>Microsoft Office PowerPoint</Application>
  <PresentationFormat>Widescreen</PresentationFormat>
  <Paragraphs>65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Times</vt:lpstr>
      <vt:lpstr>Office Theme</vt:lpstr>
      <vt:lpstr>PowerPoint Presentation</vt:lpstr>
      <vt:lpstr>Quality Board Report Q4-FY2019 (July – Sept 2019) </vt:lpstr>
      <vt:lpstr>Coronavirus COVID-19  Update</vt:lpstr>
      <vt:lpstr>Quality Report 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 Culture Survey (completed by team members)  Update</vt:lpstr>
      <vt:lpstr>Quality Reports HCAHPS</vt:lpstr>
      <vt:lpstr>Quality Reports HCAHPS</vt:lpstr>
      <vt:lpstr>  Patient Ambassador Program   </vt:lpstr>
      <vt:lpstr> </vt:lpstr>
      <vt:lpstr>Preliminary February HCAHP Results</vt:lpstr>
      <vt:lpstr>PowerPoint Presentation</vt:lpstr>
      <vt:lpstr>Questions?</vt:lpstr>
    </vt:vector>
  </TitlesOfParts>
  <Company>Halifax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Cecil, Jonathan</dc:creator>
  <cp:lastModifiedBy>Sofiak, Keith</cp:lastModifiedBy>
  <cp:revision>294</cp:revision>
  <cp:lastPrinted>2020-02-19T14:27:24Z</cp:lastPrinted>
  <dcterms:created xsi:type="dcterms:W3CDTF">2017-10-04T21:25:38Z</dcterms:created>
  <dcterms:modified xsi:type="dcterms:W3CDTF">2020-03-11T13:53:20Z</dcterms:modified>
</cp:coreProperties>
</file>