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37" r:id="rId2"/>
    <p:sldId id="256" r:id="rId3"/>
    <p:sldId id="453" r:id="rId4"/>
    <p:sldId id="454" r:id="rId5"/>
    <p:sldId id="411" r:id="rId6"/>
    <p:sldId id="455" r:id="rId7"/>
    <p:sldId id="461" r:id="rId8"/>
    <p:sldId id="452" r:id="rId9"/>
    <p:sldId id="459" r:id="rId10"/>
    <p:sldId id="444" r:id="rId11"/>
    <p:sldId id="445" r:id="rId12"/>
    <p:sldId id="415" r:id="rId13"/>
    <p:sldId id="472" r:id="rId14"/>
    <p:sldId id="469" r:id="rId15"/>
    <p:sldId id="474" r:id="rId16"/>
    <p:sldId id="470" r:id="rId17"/>
    <p:sldId id="466" r:id="rId18"/>
    <p:sldId id="468" r:id="rId19"/>
    <p:sldId id="471" r:id="rId20"/>
    <p:sldId id="389" r:id="rId21"/>
    <p:sldId id="404" r:id="rId22"/>
    <p:sldId id="413" r:id="rId23"/>
    <p:sldId id="417" r:id="rId24"/>
    <p:sldId id="418" r:id="rId25"/>
    <p:sldId id="355" r:id="rId26"/>
    <p:sldId id="426" r:id="rId27"/>
    <p:sldId id="420" r:id="rId28"/>
    <p:sldId id="456" r:id="rId29"/>
    <p:sldId id="451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7" autoAdjust="0"/>
  </p:normalViewPr>
  <p:slideViewPr>
    <p:cSldViewPr snapToGrid="0">
      <p:cViewPr varScale="1">
        <p:scale>
          <a:sx n="84" d="100"/>
          <a:sy n="84" d="100"/>
        </p:scale>
        <p:origin x="24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Dilaudid</a:t>
            </a:r>
            <a:r>
              <a:rPr lang="en-US" sz="2400" baseline="0" dirty="0"/>
              <a:t> </a:t>
            </a:r>
            <a:r>
              <a:rPr lang="en-US" sz="2400" baseline="0" dirty="0" smtClean="0"/>
              <a:t>Administration </a:t>
            </a:r>
            <a:r>
              <a:rPr lang="en-US" sz="2400" baseline="0" dirty="0"/>
              <a:t>in ED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165090053441267E-2"/>
          <c:y val="0.13003561735889446"/>
          <c:w val="0.9288086005912034"/>
          <c:h val="0.74238054372543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Sheet1!$A$2:$A$3</c:f>
              <c:strCache>
                <c:ptCount val="2"/>
                <c:pt idx="0">
                  <c:v>June 2017</c:v>
                </c:pt>
                <c:pt idx="1">
                  <c:v>June 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250</c:v>
                </c:pt>
                <c:pt idx="1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06992"/>
        <c:axId val="106612480"/>
      </c:barChart>
      <c:catAx>
        <c:axId val="10660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Timeframe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2480"/>
        <c:crosses val="autoZero"/>
        <c:auto val="1"/>
        <c:lblAlgn val="ctr"/>
        <c:lblOffset val="100"/>
        <c:noMultiLvlLbl val="0"/>
      </c:catAx>
      <c:valAx>
        <c:axId val="1066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Mg</a:t>
                </a:r>
                <a:r>
                  <a:rPr lang="en-US" sz="2000" baseline="0" dirty="0"/>
                  <a:t> of Dilaudid </a:t>
                </a:r>
                <a:r>
                  <a:rPr lang="en-US" sz="2000" baseline="0" dirty="0" smtClean="0"/>
                  <a:t>Administered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4.9738262437695961E-2"/>
              <c:y val="0.18467401413609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ED Opioid </a:t>
            </a:r>
            <a:r>
              <a:rPr lang="en-US" sz="2400" b="1" dirty="0">
                <a:solidFill>
                  <a:srgbClr val="00B0F0"/>
                </a:solidFill>
              </a:rPr>
              <a:t>Overdoses</a:t>
            </a:r>
          </a:p>
          <a:p>
            <a:pPr>
              <a:defRPr sz="2400"/>
            </a:pPr>
            <a:r>
              <a:rPr lang="en-US" sz="2400" dirty="0"/>
              <a:t>Halifax Health Fiscal</a:t>
            </a:r>
            <a:r>
              <a:rPr lang="en-US" sz="2400" baseline="0" dirty="0"/>
              <a:t> Year </a:t>
            </a:r>
            <a:r>
              <a:rPr lang="en-US" sz="2400" baseline="0" dirty="0" smtClean="0"/>
              <a:t>Comparison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007854281372729E-2"/>
          <c:y val="0.23556521739130434"/>
          <c:w val="0.9009294890770233"/>
          <c:h val="0.5641157137966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 Opioid Overdoses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172</c:v>
                </c:pt>
                <c:pt idx="2">
                  <c:v>267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610128"/>
        <c:axId val="106605424"/>
      </c:barChart>
      <c:catAx>
        <c:axId val="10661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5424"/>
        <c:crosses val="autoZero"/>
        <c:auto val="1"/>
        <c:lblAlgn val="ctr"/>
        <c:lblOffset val="100"/>
        <c:noMultiLvlLbl val="0"/>
      </c:catAx>
      <c:valAx>
        <c:axId val="10660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01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0.16925</cdr:y>
    </cdr:from>
    <cdr:to>
      <cdr:x>0.69155</cdr:x>
      <cdr:y>0.26604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256" y="781783"/>
          <a:ext cx="2075341" cy="447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0000"/>
              </a:solidFill>
            </a:rPr>
            <a:t>35% decrease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E93F94CC-812B-468E-8ECE-55763C1D2C82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7BFD369B-3520-4030-897D-183F2BAA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0F782F3F-F83F-441C-ADA3-8617AB990F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438CD466-0953-4F50-B12E-897FA3AD0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35F5-D183-4206-A813-663D1F902FB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3B5B-EEC0-4BFF-AE8D-6A8D343A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32FF21DD-4A3B-41B5-A3B7-811745A12957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3140AF41-D0CE-4110-8C73-5D6C181B329D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YlbL3vMjhAhVJs1kKHao3BdgQjRx6BAgBEAU&amp;url=https://www.sjcchamber.com/list/member/sma-healthcare-10939&amp;psig=AOvVaw3eRQA0S-KjfdyouWFaw4ev&amp;ust=155508706874402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hyperlink" Target="https://www.google.com/url?sa=i&amp;rct=j&amp;q=&amp;esrc=s&amp;source=images&amp;cd=&amp;cad=rja&amp;uact=8&amp;ved=2ahUKEwiuuMWVvcjhAhWvslkKHbiwAsgQjRx6BAgBEAU&amp;url=https://www.volusia.org/services/public-protection/emergency-medical-services/&amp;psig=AOvVaw3GaEJEXA3sKk_vMwylbelR&amp;ust=1555087129434776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daa.org/page/ERIntervent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414"/>
            <a:ext cx="13596257" cy="76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4000" b="1" dirty="0" smtClean="0"/>
              <a:t>Reduction </a:t>
            </a:r>
            <a:r>
              <a:rPr lang="en-US" sz="4000" b="1" dirty="0"/>
              <a:t>in </a:t>
            </a:r>
            <a:r>
              <a:rPr lang="en-US" sz="4000" b="1" dirty="0">
                <a:solidFill>
                  <a:srgbClr val="FF0000"/>
                </a:solidFill>
              </a:rPr>
              <a:t>ED Dilaudid use </a:t>
            </a:r>
            <a:r>
              <a:rPr lang="en-US" sz="4000" b="1" dirty="0" smtClean="0"/>
              <a:t>Jan-May 2017 versus 2018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08014"/>
              </p:ext>
            </p:extLst>
          </p:nvPr>
        </p:nvGraphicFramePr>
        <p:xfrm>
          <a:off x="644434" y="1575284"/>
          <a:ext cx="11260707" cy="461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6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 total opioid </a:t>
            </a:r>
            <a:r>
              <a:rPr lang="en-US" b="1" dirty="0" smtClean="0">
                <a:solidFill>
                  <a:srgbClr val="00B050"/>
                </a:solidFill>
              </a:rPr>
              <a:t>prescriptions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#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tablets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>Jan-May 2017 </a:t>
            </a:r>
            <a:r>
              <a:rPr lang="en-US" b="1" dirty="0" smtClean="0"/>
              <a:t>versus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566" y="1690688"/>
            <a:ext cx="8816139" cy="44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09628047"/>
              </p:ext>
            </p:extLst>
          </p:nvPr>
        </p:nvGraphicFramePr>
        <p:xfrm>
          <a:off x="599768" y="400594"/>
          <a:ext cx="7384026" cy="555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1111" y="2532018"/>
            <a:ext cx="3814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3 Year Snapshot: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 Narrow" panose="020B0606020202030204" pitchFamily="34" charset="0"/>
              </a:rPr>
              <a:t>498 Opioid Overdoses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 Narrow" panose="020B0606020202030204" pitchFamily="34" charset="0"/>
              </a:rPr>
              <a:t>352% increase 2016-2018</a:t>
            </a:r>
            <a:endParaRPr lang="en-US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</a:t>
            </a:r>
            <a:r>
              <a:rPr lang="en-US" dirty="0" smtClean="0"/>
              <a:t>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societal expectation, life expectancy, obesity, survivorship, frequency and complexity of surgery</a:t>
            </a:r>
          </a:p>
          <a:p>
            <a:r>
              <a:rPr lang="en-US" dirty="0" smtClean="0"/>
              <a:t>Introduction of pain scales ~1980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vital </a:t>
            </a:r>
            <a:r>
              <a:rPr lang="en-US" dirty="0" smtClean="0"/>
              <a:t>sign JAHCO ~2000</a:t>
            </a:r>
            <a:endParaRPr lang="en-US" dirty="0"/>
          </a:p>
          <a:p>
            <a:r>
              <a:rPr lang="en-US" dirty="0" smtClean="0"/>
              <a:t>Sensitized (easily exploited) prescribers</a:t>
            </a:r>
          </a:p>
          <a:p>
            <a:r>
              <a:rPr lang="en-US" dirty="0" smtClean="0"/>
              <a:t>Path of least resistance</a:t>
            </a:r>
          </a:p>
          <a:p>
            <a:r>
              <a:rPr lang="en-US" dirty="0" smtClean="0"/>
              <a:t>What’s reimbursed</a:t>
            </a:r>
          </a:p>
          <a:p>
            <a:r>
              <a:rPr lang="en-US" dirty="0" smtClean="0"/>
              <a:t>Satisfaction scores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0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365125"/>
            <a:ext cx="11111204" cy="1325563"/>
          </a:xfrm>
        </p:spPr>
        <p:txBody>
          <a:bodyPr/>
          <a:lstStyle/>
          <a:p>
            <a:r>
              <a:rPr lang="en-US" b="1" u="sng" dirty="0" smtClean="0"/>
              <a:t>Reward Circuit</a:t>
            </a:r>
            <a:br>
              <a:rPr lang="en-US" b="1" u="sng" dirty="0" smtClean="0"/>
            </a:br>
            <a:r>
              <a:rPr lang="en-US" sz="1400" b="1" dirty="0" smtClean="0">
                <a:solidFill>
                  <a:srgbClr val="FF0000"/>
                </a:solidFill>
              </a:rPr>
              <a:t>designed to sustain life and build community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1.gif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95" y="-10746"/>
            <a:ext cx="5085007" cy="60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24067" y="365125"/>
            <a:ext cx="45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REWARD CENTER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Pleasure/ relief, driven by instinctual needs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8232" y="4381994"/>
            <a:ext cx="449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REGULATES REACTIONS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Moods, stress, anxiety, irritability, discomfort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7" y="5028325"/>
            <a:ext cx="452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 EXECUTIVE FUNCTION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Think, plan, problem solve, impulse control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9782" y="5891278"/>
            <a:ext cx="92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Adapted from https</a:t>
            </a:r>
            <a:r>
              <a:rPr lang="en-US" sz="1600" dirty="0"/>
              <a:t>://www.drugabuse.gov/publications/drugs-brains-behavior-science-addiction/drugs-brain</a:t>
            </a:r>
          </a:p>
        </p:txBody>
      </p:sp>
    </p:spTree>
    <p:extLst>
      <p:ext uri="{BB962C8B-B14F-4D97-AF65-F5344CB8AC3E}">
        <p14:creationId xmlns:p14="http://schemas.microsoft.com/office/powerpoint/2010/main" val="13671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47" y="348674"/>
            <a:ext cx="10515600" cy="1325563"/>
          </a:xfrm>
        </p:spPr>
        <p:txBody>
          <a:bodyPr/>
          <a:lstStyle/>
          <a:p>
            <a:r>
              <a:rPr lang="en-US" b="1" dirty="0" smtClean="0"/>
              <a:t>Hi-jacked!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662" y="180459"/>
            <a:ext cx="6160953" cy="5780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874" y="5938189"/>
            <a:ext cx="776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Adapted from https</a:t>
            </a:r>
            <a:r>
              <a:rPr lang="en-US" sz="1400" dirty="0"/>
              <a:t>://www.addiction.surgeongeneral.gov/sites/default/files/chapter-2-neurobiology.pdf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6694" y="4243137"/>
            <a:ext cx="336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Absence leads to </a:t>
            </a:r>
            <a:r>
              <a:rPr lang="en-US" b="1" u="sng" dirty="0" smtClean="0">
                <a:solidFill>
                  <a:srgbClr val="FF0000"/>
                </a:solidFill>
              </a:rPr>
              <a:t>negative emotions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physical symptoms </a:t>
            </a:r>
            <a:r>
              <a:rPr lang="en-US" b="1" dirty="0" smtClean="0">
                <a:solidFill>
                  <a:srgbClr val="FF0000"/>
                </a:solidFill>
              </a:rPr>
              <a:t>(pain, etc.)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7711" y="193231"/>
            <a:ext cx="407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Exposure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addictive drug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or unnatural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activity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produces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excessive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pleasure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047" y="4104637"/>
            <a:ext cx="287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Self control over-ruled by craving, leads to </a:t>
            </a:r>
            <a:r>
              <a:rPr lang="en-US" b="1" u="sng" dirty="0" smtClean="0">
                <a:solidFill>
                  <a:srgbClr val="00B050"/>
                </a:solidFill>
              </a:rPr>
              <a:t>substance seeking </a:t>
            </a:r>
            <a:r>
              <a:rPr lang="en-US" b="1" dirty="0" smtClean="0">
                <a:solidFill>
                  <a:srgbClr val="00B050"/>
                </a:solidFill>
              </a:rPr>
              <a:t>and </a:t>
            </a:r>
            <a:r>
              <a:rPr lang="en-US" b="1" u="sng" dirty="0" smtClean="0">
                <a:solidFill>
                  <a:srgbClr val="00B050"/>
                </a:solidFill>
              </a:rPr>
              <a:t>preoccupation</a:t>
            </a:r>
            <a:r>
              <a:rPr lang="en-US" b="1" dirty="0" smtClean="0">
                <a:solidFill>
                  <a:srgbClr val="00B050"/>
                </a:solidFill>
              </a:rPr>
              <a:t> with use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.gif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0"/>
            <a:ext cx="6087213" cy="61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9956669">
            <a:off x="938752" y="702422"/>
            <a:ext cx="174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NATURE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218550">
            <a:off x="9140004" y="612617"/>
            <a:ext cx="206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NURTURE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9150" y="483325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Exposure to drug or activity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25" y="0"/>
            <a:ext cx="9045086" cy="5626667"/>
          </a:xfrm>
        </p:spPr>
      </p:pic>
      <p:sp>
        <p:nvSpPr>
          <p:cNvPr id="5" name="TextBox 4"/>
          <p:cNvSpPr txBox="1"/>
          <p:nvPr/>
        </p:nvSpPr>
        <p:spPr>
          <a:xfrm>
            <a:off x="3795984" y="5786643"/>
            <a:ext cx="839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 https</a:t>
            </a:r>
            <a:r>
              <a:rPr lang="en-US" dirty="0"/>
              <a:t>://www.livengrin.org/stop-alcohol-cravings/drugs-to-stop-drinking/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80368"/>
            <a:ext cx="515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Pain relief, euphoria, drowsy, respiratory depression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4325" y="5152657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Blunts effects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89321" y="5191540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Blocks effects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91825" y="0"/>
            <a:ext cx="25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Morphine, heroine, etc..)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Opioid History</a:t>
            </a:r>
            <a:r>
              <a:rPr lang="en-US" dirty="0" smtClean="0"/>
              <a:t>: ancient to modern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3400 BC </a:t>
            </a:r>
            <a:r>
              <a:rPr lang="en-US" dirty="0" smtClean="0">
                <a:solidFill>
                  <a:srgbClr val="FF0000"/>
                </a:solidFill>
              </a:rPr>
              <a:t>Opium Poppy  </a:t>
            </a:r>
            <a:r>
              <a:rPr lang="en-US" dirty="0" smtClean="0"/>
              <a:t>growth and cultivation in SW Asia “Joy plant”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c</a:t>
            </a:r>
            <a:r>
              <a:rPr lang="en-US" dirty="0" smtClean="0"/>
              <a:t> Greek cultivation of poppy plant</a:t>
            </a:r>
          </a:p>
          <a:p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c </a:t>
            </a:r>
            <a:r>
              <a:rPr lang="en-US" dirty="0" smtClean="0"/>
              <a:t>China medicinal use </a:t>
            </a:r>
          </a:p>
          <a:p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c</a:t>
            </a:r>
            <a:r>
              <a:rPr lang="en-US" dirty="0" smtClean="0"/>
              <a:t> Laudanum </a:t>
            </a:r>
          </a:p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c</a:t>
            </a:r>
            <a:r>
              <a:rPr lang="en-US" dirty="0" smtClean="0"/>
              <a:t> Opium Wars</a:t>
            </a:r>
          </a:p>
          <a:p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c</a:t>
            </a:r>
            <a:r>
              <a:rPr lang="en-US" dirty="0" smtClean="0"/>
              <a:t> Morphine extracted from poppy, synthesized codeine, then heroine, thought to be less addictive than morphine</a:t>
            </a:r>
          </a:p>
          <a:p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c</a:t>
            </a:r>
            <a:r>
              <a:rPr lang="en-US" dirty="0" smtClean="0"/>
              <a:t> Synthesized oxycodone, methadone 1939, buprenorphine 1966</a:t>
            </a:r>
          </a:p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c</a:t>
            </a:r>
            <a:r>
              <a:rPr lang="en-US" dirty="0" smtClean="0"/>
              <a:t> Naloxone added to increase safety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97" y="2263793"/>
            <a:ext cx="2557895" cy="16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Addiction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to prevent</a:t>
            </a:r>
          </a:p>
          <a:p>
            <a:r>
              <a:rPr lang="en-US" dirty="0" smtClean="0"/>
              <a:t>Treatable, but complex</a:t>
            </a:r>
          </a:p>
          <a:p>
            <a:r>
              <a:rPr lang="en-US" dirty="0" smtClean="0"/>
              <a:t>Survivable</a:t>
            </a:r>
          </a:p>
          <a:p>
            <a:r>
              <a:rPr lang="en-US" dirty="0" smtClean="0"/>
              <a:t>Worth the time and effort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 critical life threatening </a:t>
            </a:r>
            <a:r>
              <a:rPr lang="en-US" b="1" dirty="0" smtClean="0">
                <a:solidFill>
                  <a:srgbClr val="FF0000"/>
                </a:solidFill>
              </a:rPr>
              <a:t>disease, </a:t>
            </a:r>
            <a:r>
              <a:rPr lang="en-US" dirty="0" smtClean="0">
                <a:solidFill>
                  <a:srgbClr val="FF0000"/>
                </a:solidFill>
              </a:rPr>
              <a:t>with far reaching consequences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1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OPIOID CRISIS: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Halifax Health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Margaret Crossman MD, FAAFP</a:t>
            </a:r>
          </a:p>
          <a:p>
            <a:r>
              <a:rPr lang="en-US" dirty="0" smtClean="0"/>
              <a:t>Sr VP &amp; CMO - Halifax Health Medical Center</a:t>
            </a:r>
          </a:p>
          <a:p>
            <a:r>
              <a:rPr lang="en-US" dirty="0" smtClean="0"/>
              <a:t>Presented to BOC July 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DEVELOPING BEST PRACTICES for 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MAT recognized by SAMHSA as a best practice for reducing illicit opioid use, overdoses, and mortality</a:t>
            </a:r>
          </a:p>
          <a:p>
            <a:r>
              <a:rPr lang="en-US" sz="2600" dirty="0" smtClean="0"/>
              <a:t>ED Initiated MAT: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significantly </a:t>
            </a:r>
            <a:r>
              <a:rPr lang="en-US" sz="2600" b="1" dirty="0" smtClean="0"/>
              <a:t>increased</a:t>
            </a:r>
            <a:r>
              <a:rPr lang="en-US" sz="2600" dirty="0" smtClean="0"/>
              <a:t> likelihood of pt getting formal addiction Rx, </a:t>
            </a:r>
            <a:r>
              <a:rPr lang="en-US" sz="2600" b="1" dirty="0" smtClean="0"/>
              <a:t>reduced</a:t>
            </a:r>
            <a:r>
              <a:rPr lang="en-US" sz="2600" dirty="0" smtClean="0"/>
              <a:t> self-reported illicit opioid use 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Warm Hand-Offs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Personalized care transition from acute care to definitive addiction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Further </a:t>
            </a:r>
            <a:r>
              <a:rPr lang="en-US" sz="2600" b="1" dirty="0"/>
              <a:t>increased</a:t>
            </a:r>
            <a:r>
              <a:rPr lang="en-US" sz="2600" dirty="0"/>
              <a:t> </a:t>
            </a:r>
            <a:r>
              <a:rPr lang="en-US" sz="2600" b="1" dirty="0"/>
              <a:t>capture and retention </a:t>
            </a:r>
            <a:r>
              <a:rPr lang="en-US" sz="2600" dirty="0"/>
              <a:t>rates in treatment programs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936203" y="5869186"/>
            <a:ext cx="825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Journal of Med Toxicology 2018;14:306 </a:t>
            </a:r>
            <a:r>
              <a:rPr lang="en-US" sz="1400" b="1" dirty="0" smtClean="0"/>
              <a:t>SAMHSA</a:t>
            </a:r>
            <a:r>
              <a:rPr lang="en-US" sz="1400" dirty="0" smtClean="0"/>
              <a:t> Substance Abuse and Mental Health Services Administration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the OPIOID CRISIS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091"/>
            <a:ext cx="10515600" cy="4351338"/>
          </a:xfrm>
        </p:spPr>
        <p:txBody>
          <a:bodyPr/>
          <a:lstStyle/>
          <a:p>
            <a:r>
              <a:rPr lang="en-US" dirty="0" smtClean="0"/>
              <a:t>Shut down the Network/Grid</a:t>
            </a:r>
          </a:p>
          <a:p>
            <a:pPr lvl="1"/>
            <a:r>
              <a:rPr lang="en-US" sz="2600" dirty="0" smtClean="0"/>
              <a:t>Federal and state regulations to educate and change practice</a:t>
            </a:r>
          </a:p>
          <a:p>
            <a:pPr lvl="1"/>
            <a:r>
              <a:rPr lang="en-US" sz="2600" dirty="0" smtClean="0"/>
              <a:t>Shut down “pill mills”</a:t>
            </a:r>
          </a:p>
          <a:p>
            <a:r>
              <a:rPr lang="en-US" dirty="0" smtClean="0"/>
              <a:t>Save lives at first </a:t>
            </a:r>
            <a:r>
              <a:rPr lang="en-US" dirty="0"/>
              <a:t>responder and ED </a:t>
            </a:r>
            <a:r>
              <a:rPr lang="en-US" dirty="0" smtClean="0"/>
              <a:t>level</a:t>
            </a:r>
          </a:p>
          <a:p>
            <a:pPr lvl="1"/>
            <a:r>
              <a:rPr lang="en-US" sz="2600" dirty="0" smtClean="0"/>
              <a:t>Increase Naloxone availability</a:t>
            </a:r>
          </a:p>
          <a:p>
            <a:pPr lvl="1"/>
            <a:r>
              <a:rPr lang="en-US" sz="2600" dirty="0" smtClean="0"/>
              <a:t>Warm hand-offs to </a:t>
            </a:r>
            <a:r>
              <a:rPr lang="en-US" sz="2600" b="1" dirty="0" smtClean="0"/>
              <a:t>Medication-Assisted Treatment </a:t>
            </a:r>
            <a:r>
              <a:rPr lang="en-US" sz="2600" dirty="0" smtClean="0"/>
              <a:t>(MAT) </a:t>
            </a:r>
          </a:p>
          <a:p>
            <a:r>
              <a:rPr lang="en-US" dirty="0" smtClean="0"/>
              <a:t>Expand Capacity for Opioid Addiction Treatment</a:t>
            </a:r>
          </a:p>
          <a:p>
            <a:pPr lvl="1"/>
            <a:r>
              <a:rPr lang="en-US" sz="2600" dirty="0" smtClean="0"/>
              <a:t>Limited resources</a:t>
            </a:r>
          </a:p>
          <a:p>
            <a:pPr lvl="1"/>
            <a:r>
              <a:rPr lang="en-US" sz="2600" dirty="0" smtClean="0"/>
              <a:t>Must justify requests for allocation of additional $$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17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9186"/>
            <a:ext cx="9144000" cy="1617648"/>
          </a:xfrm>
        </p:spPr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Halifax Health</a:t>
            </a:r>
            <a:br>
              <a:rPr lang="en-US" dirty="0" smtClean="0">
                <a:latin typeface="Californian FB" panose="0207040306080B030204" pitchFamily="18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Californian FB" panose="0207040306080B030204" pitchFamily="18" charset="0"/>
              </a:rPr>
              <a:t>All In for Florida</a:t>
            </a:r>
            <a:endParaRPr lang="en-US" sz="4400" dirty="0">
              <a:solidFill>
                <a:srgbClr val="0070C0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3808"/>
            <a:ext cx="9144000" cy="22095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The Emergency Room Intervention Project</a:t>
            </a:r>
            <a:endParaRPr lang="en-US" sz="3200" dirty="0">
              <a:solidFill>
                <a:srgbClr val="0070C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3799268"/>
            <a:ext cx="1256092" cy="1236758"/>
          </a:xfrm>
          <a:prstGeom prst="rect">
            <a:avLst/>
          </a:prstGeom>
        </p:spPr>
      </p:pic>
      <p:pic>
        <p:nvPicPr>
          <p:cNvPr id="6" name="irc_mi" descr="Image result for smahealthcare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/>
          <a:stretch/>
        </p:blipFill>
        <p:spPr bwMode="auto">
          <a:xfrm>
            <a:off x="5441949" y="3528811"/>
            <a:ext cx="1795977" cy="1784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rc_mi" descr="Image result for volusia county Ems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95" y="3799268"/>
            <a:ext cx="1324781" cy="12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7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3" y="347708"/>
            <a:ext cx="10515600" cy="1325563"/>
          </a:xfrm>
        </p:spPr>
        <p:txBody>
          <a:bodyPr/>
          <a:lstStyle/>
          <a:p>
            <a:r>
              <a:rPr lang="en-US" dirty="0" smtClean="0"/>
              <a:t>ED Intervention Project –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All In for Florida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71"/>
            <a:ext cx="10515600" cy="4503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Spearheaded by </a:t>
            </a:r>
            <a:r>
              <a:rPr lang="en-US" b="1" dirty="0" smtClean="0"/>
              <a:t>F</a:t>
            </a:r>
            <a:r>
              <a:rPr lang="en-US" dirty="0" smtClean="0"/>
              <a:t>lorida </a:t>
            </a:r>
            <a:r>
              <a:rPr lang="en-US" b="1" dirty="0"/>
              <a:t>A</a:t>
            </a:r>
            <a:r>
              <a:rPr lang="en-US" dirty="0"/>
              <a:t>lcohol and </a:t>
            </a:r>
            <a:r>
              <a:rPr lang="en-US" b="1" dirty="0"/>
              <a:t>D</a:t>
            </a:r>
            <a:r>
              <a:rPr lang="en-US" dirty="0"/>
              <a:t>rug </a:t>
            </a:r>
            <a:r>
              <a:rPr lang="en-US" b="1" dirty="0"/>
              <a:t>A</a:t>
            </a:r>
            <a:r>
              <a:rPr lang="en-US" dirty="0"/>
              <a:t>buse </a:t>
            </a:r>
            <a:r>
              <a:rPr lang="en-US" b="1" dirty="0"/>
              <a:t>A</a:t>
            </a:r>
            <a:r>
              <a:rPr lang="en-US" dirty="0"/>
              <a:t>ssociation (FADAA) &amp; </a:t>
            </a:r>
            <a:r>
              <a:rPr lang="en-US" b="1" dirty="0"/>
              <a:t>F</a:t>
            </a:r>
            <a:r>
              <a:rPr lang="en-US" dirty="0"/>
              <a:t>lorida </a:t>
            </a:r>
            <a:r>
              <a:rPr lang="en-US" b="1" dirty="0"/>
              <a:t>H</a:t>
            </a:r>
            <a:r>
              <a:rPr lang="en-US" dirty="0"/>
              <a:t>ospital </a:t>
            </a:r>
            <a:r>
              <a:rPr lang="en-US" b="1" dirty="0"/>
              <a:t>A</a:t>
            </a:r>
            <a:r>
              <a:rPr lang="en-US" dirty="0"/>
              <a:t>ssociation (FHA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Grant </a:t>
            </a:r>
            <a:r>
              <a:rPr lang="en-US" b="1" dirty="0"/>
              <a:t>from Aetna</a:t>
            </a:r>
            <a:r>
              <a:rPr lang="en-US" dirty="0"/>
              <a:t>, endorsed by </a:t>
            </a:r>
            <a:r>
              <a:rPr lang="en-US" b="1" dirty="0" smtClean="0"/>
              <a:t>F</a:t>
            </a:r>
            <a:r>
              <a:rPr lang="en-US" dirty="0" smtClean="0"/>
              <a:t>lorida </a:t>
            </a:r>
            <a:r>
              <a:rPr lang="en-US" b="1" dirty="0"/>
              <a:t>C</a:t>
            </a:r>
            <a:r>
              <a:rPr lang="en-US" dirty="0"/>
              <a:t>ollege of </a:t>
            </a:r>
            <a:r>
              <a:rPr lang="en-US" b="1" dirty="0"/>
              <a:t>E</a:t>
            </a:r>
            <a:r>
              <a:rPr lang="en-US" dirty="0"/>
              <a:t>mergency </a:t>
            </a:r>
            <a:r>
              <a:rPr lang="en-US" b="1" dirty="0"/>
              <a:t>P</a:t>
            </a:r>
            <a:r>
              <a:rPr lang="en-US" dirty="0"/>
              <a:t>hysicians </a:t>
            </a:r>
            <a:r>
              <a:rPr lang="en-US" dirty="0" smtClean="0"/>
              <a:t>(FCEP)</a:t>
            </a:r>
            <a:endParaRPr lang="en-US" dirty="0"/>
          </a:p>
          <a:p>
            <a:r>
              <a:rPr lang="en-US" dirty="0" smtClean="0"/>
              <a:t>Statewide </a:t>
            </a:r>
            <a:r>
              <a:rPr lang="en-US" dirty="0"/>
              <a:t>Pilot Initiative to </a:t>
            </a:r>
            <a:r>
              <a:rPr lang="en-US" b="1" dirty="0"/>
              <a:t>insert Certified Peer Specialists </a:t>
            </a:r>
            <a:r>
              <a:rPr lang="en-US" b="1" dirty="0" smtClean="0"/>
              <a:t>(CPS) </a:t>
            </a:r>
            <a:r>
              <a:rPr lang="en-US" dirty="0" smtClean="0"/>
              <a:t>in Regional Healthcare system EDs </a:t>
            </a:r>
            <a:r>
              <a:rPr lang="en-US" dirty="0"/>
              <a:t>to </a:t>
            </a:r>
            <a:r>
              <a:rPr lang="en-US" dirty="0" smtClean="0"/>
              <a:t>facilitate warm hand-offs into addiction treatment</a:t>
            </a:r>
            <a:endParaRPr lang="en-US" dirty="0"/>
          </a:p>
          <a:p>
            <a:r>
              <a:rPr lang="en-US" dirty="0" smtClean="0"/>
              <a:t>Treatment-ready individuals are given </a:t>
            </a:r>
            <a:r>
              <a:rPr lang="en-US" b="1" dirty="0" smtClean="0"/>
              <a:t>initial MAT dose in ED</a:t>
            </a:r>
          </a:p>
          <a:p>
            <a:r>
              <a:rPr lang="en-US" dirty="0" smtClean="0"/>
              <a:t>Requires partnership with hospital and regional MAT providers</a:t>
            </a:r>
          </a:p>
          <a:p>
            <a:r>
              <a:rPr lang="en-US" dirty="0" smtClean="0"/>
              <a:t>Halifax Health is one of 6 hospitals participating in the state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 – Halifax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between Halifax Health and </a:t>
            </a:r>
            <a:r>
              <a:rPr lang="en-US" b="1" dirty="0" smtClean="0"/>
              <a:t>S</a:t>
            </a:r>
            <a:r>
              <a:rPr lang="en-US" dirty="0" smtClean="0"/>
              <a:t>tewart </a:t>
            </a:r>
            <a:r>
              <a:rPr lang="en-US" b="1" dirty="0" smtClean="0"/>
              <a:t>M</a:t>
            </a:r>
            <a:r>
              <a:rPr lang="en-US" dirty="0" smtClean="0"/>
              <a:t>archman Rehab and </a:t>
            </a:r>
            <a:r>
              <a:rPr lang="en-US" b="1" dirty="0" smtClean="0"/>
              <a:t>A</a:t>
            </a:r>
            <a:r>
              <a:rPr lang="en-US" dirty="0" smtClean="0"/>
              <a:t>ddiction Treatment Center (SMA)</a:t>
            </a:r>
          </a:p>
          <a:p>
            <a:r>
              <a:rPr lang="en-US" dirty="0" smtClean="0"/>
              <a:t>SMA funding ED </a:t>
            </a:r>
            <a:r>
              <a:rPr lang="en-US" dirty="0"/>
              <a:t>based </a:t>
            </a:r>
            <a:r>
              <a:rPr lang="en-US" dirty="0" smtClean="0"/>
              <a:t>Peer Counselor position (1 FTE)</a:t>
            </a:r>
          </a:p>
          <a:p>
            <a:pPr lvl="1"/>
            <a:r>
              <a:rPr lang="en-US" sz="2800" dirty="0" smtClean="0"/>
              <a:t>Qualifications identified  </a:t>
            </a:r>
          </a:p>
          <a:p>
            <a:r>
              <a:rPr lang="en-US" dirty="0" smtClean="0"/>
              <a:t>MOU (Memorandum of Understanding) in process</a:t>
            </a:r>
          </a:p>
          <a:p>
            <a:r>
              <a:rPr lang="en-US" dirty="0" smtClean="0"/>
              <a:t>Baseline hospital </a:t>
            </a:r>
            <a:r>
              <a:rPr lang="en-US" dirty="0"/>
              <a:t>d</a:t>
            </a:r>
            <a:r>
              <a:rPr lang="en-US" dirty="0" smtClean="0"/>
              <a:t>ata collected</a:t>
            </a:r>
          </a:p>
          <a:p>
            <a:r>
              <a:rPr lang="en-US" dirty="0" smtClean="0"/>
              <a:t>Collaboration includes Volusia County EMS, will contribute data 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580"/>
            <a:ext cx="10515600" cy="10081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Halifax Health Pilot</a:t>
            </a:r>
            <a:br>
              <a:rPr lang="en-US" b="1" dirty="0" smtClean="0"/>
            </a:br>
            <a:r>
              <a:rPr lang="en-US" b="1" dirty="0" smtClean="0"/>
              <a:t>Go </a:t>
            </a:r>
            <a:r>
              <a:rPr lang="en-US" b="1" dirty="0"/>
              <a:t>Live August 1, </a:t>
            </a:r>
            <a:r>
              <a:rPr lang="en-US" dirty="0"/>
              <a:t>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538"/>
            <a:ext cx="10515600" cy="2424403"/>
          </a:xfrm>
        </p:spPr>
        <p:txBody>
          <a:bodyPr>
            <a:normAutofit/>
          </a:bodyPr>
          <a:lstStyle/>
          <a:p>
            <a:r>
              <a:rPr lang="en-US" dirty="0" smtClean="0"/>
              <a:t>Limited population: </a:t>
            </a:r>
            <a:r>
              <a:rPr lang="en-US" b="1" dirty="0" smtClean="0"/>
              <a:t>Near </a:t>
            </a:r>
            <a:r>
              <a:rPr lang="en-US" b="1" dirty="0"/>
              <a:t>fatal </a:t>
            </a:r>
            <a:r>
              <a:rPr lang="en-US" b="1" dirty="0" smtClean="0"/>
              <a:t>overdoses</a:t>
            </a:r>
            <a:endParaRPr lang="en-US" dirty="0" smtClean="0"/>
          </a:p>
          <a:p>
            <a:r>
              <a:rPr lang="en-US" dirty="0" smtClean="0"/>
              <a:t>Estimate will enroll 1 </a:t>
            </a:r>
            <a:r>
              <a:rPr lang="en-US" dirty="0"/>
              <a:t>patient per </a:t>
            </a:r>
            <a:r>
              <a:rPr lang="en-US" dirty="0" smtClean="0"/>
              <a:t>wk, </a:t>
            </a:r>
            <a:r>
              <a:rPr lang="en-US" b="1" dirty="0"/>
              <a:t>30 total patients for </a:t>
            </a:r>
            <a:r>
              <a:rPr lang="en-US" b="1" dirty="0" smtClean="0"/>
              <a:t>pilot</a:t>
            </a:r>
          </a:p>
          <a:p>
            <a:r>
              <a:rPr lang="en-US" dirty="0"/>
              <a:t>Anticipate </a:t>
            </a:r>
            <a:r>
              <a:rPr lang="en-US" b="1" dirty="0" smtClean="0"/>
              <a:t>1 </a:t>
            </a:r>
            <a:r>
              <a:rPr lang="en-US" b="1" dirty="0"/>
              <a:t>year data </a:t>
            </a:r>
            <a:r>
              <a:rPr lang="en-US" b="1" dirty="0" smtClean="0"/>
              <a:t>collection </a:t>
            </a:r>
            <a:r>
              <a:rPr lang="en-US" dirty="0" smtClean="0"/>
              <a:t>and analysis</a:t>
            </a:r>
          </a:p>
          <a:p>
            <a:pPr lvl="1"/>
            <a:r>
              <a:rPr lang="en-US" sz="2800" dirty="0" smtClean="0"/>
              <a:t>Help develop </a:t>
            </a:r>
            <a:r>
              <a:rPr lang="en-US" sz="2800" dirty="0"/>
              <a:t>broader guidelines and recommendations </a:t>
            </a:r>
            <a:endParaRPr lang="en-US" sz="2800" dirty="0" smtClean="0"/>
          </a:p>
          <a:p>
            <a:pPr lvl="1"/>
            <a:r>
              <a:rPr lang="en-US" sz="2800" dirty="0" smtClean="0"/>
              <a:t>Justify funding needs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 obtains consent if patient agrees to treatment </a:t>
            </a:r>
          </a:p>
          <a:p>
            <a:r>
              <a:rPr lang="en-US" dirty="0" smtClean="0"/>
              <a:t>Bedside Peer Counselor assists with transition </a:t>
            </a:r>
            <a:r>
              <a:rPr lang="en-US" dirty="0"/>
              <a:t>to outpatient </a:t>
            </a:r>
            <a:r>
              <a:rPr lang="en-US" dirty="0" smtClean="0"/>
              <a:t>MAT</a:t>
            </a:r>
          </a:p>
          <a:p>
            <a:r>
              <a:rPr lang="en-US" dirty="0" smtClean="0"/>
              <a:t>If Peer Specialist </a:t>
            </a:r>
            <a:r>
              <a:rPr lang="en-US" dirty="0"/>
              <a:t>unavailable, </a:t>
            </a:r>
            <a:r>
              <a:rPr lang="en-US" b="1" dirty="0"/>
              <a:t>video technology </a:t>
            </a:r>
            <a:r>
              <a:rPr lang="en-US" dirty="0" smtClean="0"/>
              <a:t>provides 24/7 </a:t>
            </a:r>
            <a:r>
              <a:rPr lang="en-US" dirty="0"/>
              <a:t>SMA staff </a:t>
            </a:r>
            <a:r>
              <a:rPr lang="en-US" dirty="0" smtClean="0"/>
              <a:t>to engage patient and facilitate transition </a:t>
            </a:r>
            <a:r>
              <a:rPr lang="en-US" dirty="0"/>
              <a:t>for outpatient </a:t>
            </a:r>
            <a:r>
              <a:rPr lang="en-US" dirty="0" smtClean="0"/>
              <a:t>MAT</a:t>
            </a:r>
          </a:p>
          <a:p>
            <a:r>
              <a:rPr lang="en-US" dirty="0" smtClean="0"/>
              <a:t>Goal: Patient in addiction treatment clinic </a:t>
            </a:r>
            <a:r>
              <a:rPr lang="en-US" dirty="0"/>
              <a:t>&lt;3days after ED visit</a:t>
            </a:r>
          </a:p>
          <a:p>
            <a:r>
              <a:rPr lang="en-US" dirty="0" smtClean="0"/>
              <a:t>Follow metrics, adjust to optimize, report data centrally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572" y="0"/>
            <a:ext cx="8756330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smtClean="0"/>
              <a:t>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and develop </a:t>
            </a:r>
            <a:r>
              <a:rPr lang="en-US" dirty="0" smtClean="0"/>
              <a:t>evidence-based guidelines</a:t>
            </a:r>
          </a:p>
          <a:p>
            <a:r>
              <a:rPr lang="en-US" b="1" dirty="0">
                <a:solidFill>
                  <a:srgbClr val="C00000"/>
                </a:solidFill>
              </a:rPr>
              <a:t>Increase focus on prevention programs</a:t>
            </a:r>
          </a:p>
          <a:p>
            <a:r>
              <a:rPr lang="en-US" dirty="0" smtClean="0"/>
              <a:t>Enhance </a:t>
            </a:r>
            <a:r>
              <a:rPr lang="en-US" dirty="0"/>
              <a:t>coverage for non-pharmacologic </a:t>
            </a:r>
            <a:r>
              <a:rPr lang="en-US" dirty="0" smtClean="0"/>
              <a:t>and non-opioid treatment options</a:t>
            </a:r>
          </a:p>
          <a:p>
            <a:r>
              <a:rPr lang="en-US" dirty="0"/>
              <a:t>Develop </a:t>
            </a:r>
            <a:r>
              <a:rPr lang="en-US" dirty="0" smtClean="0"/>
              <a:t>greater and more informed workforce to address </a:t>
            </a:r>
            <a:r>
              <a:rPr lang="en-US" dirty="0"/>
              <a:t>SUD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966" cy="1325563"/>
          </a:xfrm>
        </p:spPr>
        <p:txBody>
          <a:bodyPr/>
          <a:lstStyle/>
          <a:p>
            <a:pPr algn="ctr"/>
            <a:r>
              <a:rPr lang="en-US" dirty="0"/>
              <a:t>“Dwelling on the past </a:t>
            </a:r>
            <a:r>
              <a:rPr lang="en-US" dirty="0" smtClean="0"/>
              <a:t>robs </a:t>
            </a:r>
            <a:r>
              <a:rPr lang="en-US" dirty="0"/>
              <a:t>the present, ignoring the past robs </a:t>
            </a:r>
            <a:r>
              <a:rPr lang="en-US" dirty="0" smtClean="0"/>
              <a:t>the future.” </a:t>
            </a:r>
            <a:endParaRPr lang="en-US" dirty="0"/>
          </a:p>
        </p:txBody>
      </p:sp>
      <p:pic>
        <p:nvPicPr>
          <p:cNvPr id="4" name="Picture 46" descr="11d">
            <a:extLst>
              <a:ext uri="{FF2B5EF4-FFF2-40B4-BE49-F238E27FC236}">
                <a16:creationId xmlns="" xmlns:a16="http://schemas.microsoft.com/office/drawing/2014/main" id="{B31B5FBD-1328-46D3-8596-3E4D0857E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/>
          <a:stretch>
            <a:fillRect/>
          </a:stretch>
        </p:blipFill>
        <p:spPr bwMode="auto">
          <a:xfrm flipH="1">
            <a:off x="3148345" y="1569156"/>
            <a:ext cx="5589254" cy="46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7598" y="5580740"/>
            <a:ext cx="34544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Quote from Zweiback, A.M, </a:t>
            </a:r>
            <a:r>
              <a:rPr lang="en-US" sz="1100" dirty="0"/>
              <a:t>&amp; </a:t>
            </a:r>
            <a:r>
              <a:rPr lang="en-US" sz="1100" dirty="0" smtClean="0"/>
              <a:t>Doniger, W. (February 1, 1973). Kung Fu, Episode 7, The Tide. </a:t>
            </a:r>
            <a:r>
              <a:rPr lang="en-US" sz="1100" dirty="0"/>
              <a:t>In </a:t>
            </a:r>
            <a:r>
              <a:rPr lang="en-US" sz="1100" dirty="0" smtClean="0"/>
              <a:t>Warner Bros. Hollywood, CA: WB Entertainment Inc.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59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everyone is </a:t>
            </a:r>
            <a:r>
              <a:rPr lang="en-US" dirty="0" smtClean="0"/>
              <a:t>asking…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WHERE</a:t>
            </a:r>
            <a:r>
              <a:rPr lang="en-US" dirty="0"/>
              <a:t> are we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b="1" dirty="0"/>
              <a:t>HOW</a:t>
            </a:r>
            <a:r>
              <a:rPr lang="en-US" dirty="0"/>
              <a:t> did we get here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b="1" dirty="0"/>
              <a:t>WHERE</a:t>
            </a:r>
            <a:r>
              <a:rPr lang="en-US" dirty="0"/>
              <a:t> are we going?</a:t>
            </a:r>
          </a:p>
        </p:txBody>
      </p:sp>
    </p:spTree>
    <p:extLst>
      <p:ext uri="{BB962C8B-B14F-4D97-AF65-F5344CB8AC3E}">
        <p14:creationId xmlns:p14="http://schemas.microsoft.com/office/powerpoint/2010/main" val="34654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</a:t>
            </a:r>
            <a:r>
              <a:rPr lang="en-US" dirty="0"/>
              <a:t> are we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The U.S. is using </a:t>
            </a:r>
            <a:r>
              <a:rPr lang="en-US" sz="4000" b="1" dirty="0" smtClean="0"/>
              <a:t>80% </a:t>
            </a:r>
            <a:r>
              <a:rPr lang="en-US" sz="3000" dirty="0" smtClean="0"/>
              <a:t>of the world’s prescription opioids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4400" b="1" dirty="0"/>
              <a:t>30% </a:t>
            </a:r>
            <a:r>
              <a:rPr lang="en-US" sz="3100" dirty="0"/>
              <a:t>of chronic pain patients misuse/abuse prescription opioids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400" b="1" dirty="0"/>
              <a:t>50% </a:t>
            </a:r>
            <a:r>
              <a:rPr lang="en-US" sz="3100" dirty="0"/>
              <a:t>of heroin addicts started with prescription opioids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4000" b="1" dirty="0" smtClean="0"/>
              <a:t>&gt; 100 </a:t>
            </a:r>
            <a:r>
              <a:rPr lang="en-US" sz="3100" dirty="0" smtClean="0"/>
              <a:t>U.S. deaths per day from opioid overdose</a:t>
            </a:r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4000" b="1" dirty="0" smtClean="0"/>
              <a:t>&gt; 45,000</a:t>
            </a:r>
            <a:r>
              <a:rPr lang="en-US" dirty="0" smtClean="0"/>
              <a:t> </a:t>
            </a:r>
            <a:r>
              <a:rPr lang="en-US" sz="3100" dirty="0" smtClean="0"/>
              <a:t>deaths per year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0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AMPS at </a:t>
            </a:r>
            <a:r>
              <a:rPr lang="en-US" b="1" dirty="0"/>
              <a:t>Halifax Health</a:t>
            </a:r>
            <a:br>
              <a:rPr lang="en-US" b="1" dirty="0"/>
            </a:br>
            <a:r>
              <a:rPr lang="en-US" b="1" u="sng" dirty="0"/>
              <a:t>A</a:t>
            </a:r>
            <a:r>
              <a:rPr lang="en-US" b="1" dirty="0"/>
              <a:t>ssessing </a:t>
            </a:r>
            <a:r>
              <a:rPr lang="en-US" b="1" dirty="0" smtClean="0"/>
              <a:t>and </a:t>
            </a:r>
            <a:r>
              <a:rPr lang="en-US" b="1" u="sng" dirty="0" smtClean="0"/>
              <a:t>M</a:t>
            </a:r>
            <a:r>
              <a:rPr lang="en-US" b="1" dirty="0" smtClean="0"/>
              <a:t>anaging </a:t>
            </a:r>
            <a:r>
              <a:rPr lang="en-US" b="1" u="sng" dirty="0" smtClean="0"/>
              <a:t>P</a:t>
            </a:r>
            <a:r>
              <a:rPr lang="en-US" b="1" dirty="0" smtClean="0"/>
              <a:t>ain </a:t>
            </a:r>
            <a:r>
              <a:rPr lang="en-US" b="1" u="sng" dirty="0" smtClean="0"/>
              <a:t>S</a:t>
            </a:r>
            <a:r>
              <a:rPr lang="en-US" b="1" dirty="0" smtClean="0"/>
              <a:t>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MISSION</a:t>
            </a:r>
          </a:p>
          <a:p>
            <a:r>
              <a:rPr lang="en-US" dirty="0" smtClean="0"/>
              <a:t>Provide strategic guidance to improve </a:t>
            </a:r>
            <a:r>
              <a:rPr lang="en-US" b="1" dirty="0" smtClean="0"/>
              <a:t>A</a:t>
            </a:r>
            <a:r>
              <a:rPr lang="en-US" dirty="0" smtClean="0"/>
              <a:t>ssessment and </a:t>
            </a:r>
            <a:r>
              <a:rPr lang="en-US" b="1" dirty="0" smtClean="0"/>
              <a:t>M</a:t>
            </a:r>
            <a:r>
              <a:rPr lang="en-US" dirty="0" smtClean="0"/>
              <a:t>anagement of </a:t>
            </a:r>
            <a:r>
              <a:rPr lang="en-US" b="1" dirty="0" smtClean="0"/>
              <a:t>P</a:t>
            </a:r>
            <a:r>
              <a:rPr lang="en-US" dirty="0" smtClean="0"/>
              <a:t>ain, enhance the </a:t>
            </a:r>
            <a:r>
              <a:rPr lang="en-US" b="1" dirty="0" smtClean="0"/>
              <a:t>S</a:t>
            </a:r>
            <a:r>
              <a:rPr lang="en-US" dirty="0" smtClean="0"/>
              <a:t>afety of opioid therapy when required, and positively impact our community</a:t>
            </a:r>
          </a:p>
          <a:p>
            <a:pPr marL="0" indent="0">
              <a:buNone/>
            </a:pPr>
            <a:r>
              <a:rPr lang="en-US" b="1" dirty="0" smtClean="0"/>
              <a:t>VISION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Establish </a:t>
            </a:r>
            <a:r>
              <a:rPr lang="en-US" b="1" dirty="0">
                <a:solidFill>
                  <a:srgbClr val="FF0000"/>
                </a:solidFill>
              </a:rPr>
              <a:t>best </a:t>
            </a:r>
            <a:r>
              <a:rPr lang="en-US" b="1" dirty="0" smtClean="0">
                <a:solidFill>
                  <a:srgbClr val="FF0000"/>
                </a:solidFill>
              </a:rPr>
              <a:t>practices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hardwire cultural change </a:t>
            </a:r>
            <a:r>
              <a:rPr lang="en-US" dirty="0" smtClean="0"/>
              <a:t>through </a:t>
            </a:r>
            <a:r>
              <a:rPr lang="en-US" b="1" dirty="0" smtClean="0"/>
              <a:t>standardized tools and resources</a:t>
            </a:r>
            <a:r>
              <a:rPr lang="en-US" dirty="0" smtClean="0"/>
              <a:t>, and expanded use of </a:t>
            </a:r>
            <a:r>
              <a:rPr lang="en-US" b="1" dirty="0" smtClean="0"/>
              <a:t>alternative pain management options</a:t>
            </a:r>
            <a:r>
              <a:rPr lang="en-US" dirty="0" smtClean="0"/>
              <a:t>, and </a:t>
            </a:r>
            <a:r>
              <a:rPr lang="en-US" b="1" dirty="0"/>
              <a:t>safer use </a:t>
            </a:r>
            <a:r>
              <a:rPr lang="en-US" dirty="0"/>
              <a:t>of opioids when </a:t>
            </a:r>
            <a:r>
              <a:rPr lang="en-US" dirty="0" smtClean="0"/>
              <a:t>indicated </a:t>
            </a:r>
          </a:p>
        </p:txBody>
      </p:sp>
    </p:spTree>
    <p:extLst>
      <p:ext uri="{BB962C8B-B14F-4D97-AF65-F5344CB8AC3E}">
        <p14:creationId xmlns:p14="http://schemas.microsoft.com/office/powerpoint/2010/main" val="714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Operationalizing: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 New Day in Pain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Educate and expand available resources</a:t>
            </a:r>
          </a:p>
          <a:p>
            <a:r>
              <a:rPr lang="en-US" dirty="0"/>
              <a:t>Use best evidence, consensus guidelines</a:t>
            </a:r>
            <a:endParaRPr lang="en-US" dirty="0" smtClean="0"/>
          </a:p>
          <a:p>
            <a:r>
              <a:rPr lang="en-US" b="1" u="sng" dirty="0" smtClean="0"/>
              <a:t>E</a:t>
            </a:r>
            <a:r>
              <a:rPr lang="en-US" dirty="0" smtClean="0"/>
              <a:t>lectronic-prescribing (E-prescribing) of controlled substances</a:t>
            </a:r>
          </a:p>
          <a:p>
            <a:r>
              <a:rPr lang="en-US" dirty="0" smtClean="0"/>
              <a:t>Expanded </a:t>
            </a:r>
            <a:r>
              <a:rPr lang="en-US" b="1" u="sng" dirty="0" smtClean="0"/>
              <a:t>P</a:t>
            </a:r>
            <a:r>
              <a:rPr lang="en-US" dirty="0" smtClean="0"/>
              <a:t>rescription </a:t>
            </a:r>
            <a:r>
              <a:rPr lang="en-US" b="1" u="sng" dirty="0" smtClean="0"/>
              <a:t>D</a:t>
            </a:r>
            <a:r>
              <a:rPr lang="en-US" dirty="0" smtClean="0"/>
              <a:t>rug </a:t>
            </a:r>
            <a:r>
              <a:rPr lang="en-US" u="sng" dirty="0" smtClean="0"/>
              <a:t>M</a:t>
            </a:r>
            <a:r>
              <a:rPr lang="en-US" dirty="0" smtClean="0"/>
              <a:t>onitoring </a:t>
            </a:r>
            <a:r>
              <a:rPr lang="en-US" b="1" u="sng" dirty="0" smtClean="0"/>
              <a:t>P</a:t>
            </a:r>
            <a:r>
              <a:rPr lang="en-US" dirty="0" smtClean="0"/>
              <a:t>rogram (PDMP) accessibility</a:t>
            </a:r>
          </a:p>
          <a:p>
            <a:r>
              <a:rPr lang="en-US" dirty="0" smtClean="0"/>
              <a:t>Incorporation </a:t>
            </a:r>
            <a:r>
              <a:rPr lang="en-US" dirty="0"/>
              <a:t>of clinical decision support </a:t>
            </a:r>
            <a:r>
              <a:rPr lang="en-US" dirty="0" smtClean="0"/>
              <a:t>tools in EMR</a:t>
            </a:r>
          </a:p>
          <a:p>
            <a:r>
              <a:rPr lang="en-US" dirty="0"/>
              <a:t>Acute pain – limit to 3 </a:t>
            </a:r>
            <a:r>
              <a:rPr lang="en-US" dirty="0" smtClean="0"/>
              <a:t>day supply (</a:t>
            </a:r>
            <a:r>
              <a:rPr lang="en-US" i="1" dirty="0" smtClean="0"/>
              <a:t>7 day exception</a:t>
            </a:r>
            <a:r>
              <a:rPr lang="en-US" dirty="0" smtClean="0"/>
              <a:t>)</a:t>
            </a:r>
          </a:p>
          <a:p>
            <a:r>
              <a:rPr lang="en-US" dirty="0"/>
              <a:t>Monitor and provide feedback to prescribers</a:t>
            </a:r>
          </a:p>
          <a:p>
            <a:r>
              <a:rPr lang="en-US" b="1" u="sng" dirty="0" smtClean="0"/>
              <a:t>M</a:t>
            </a:r>
            <a:r>
              <a:rPr lang="en-US" dirty="0" smtClean="0"/>
              <a:t>edication </a:t>
            </a:r>
            <a:r>
              <a:rPr lang="en-US" b="1" u="sng" dirty="0"/>
              <a:t>A</a:t>
            </a:r>
            <a:r>
              <a:rPr lang="en-US" dirty="0"/>
              <a:t>ssisted </a:t>
            </a:r>
            <a:r>
              <a:rPr lang="en-US" b="1" u="sng" dirty="0"/>
              <a:t>T</a:t>
            </a:r>
            <a:r>
              <a:rPr lang="en-US" dirty="0"/>
              <a:t>reatment </a:t>
            </a:r>
            <a:r>
              <a:rPr lang="en-US" sz="2200" dirty="0"/>
              <a:t>(</a:t>
            </a:r>
            <a:r>
              <a:rPr lang="en-US" sz="2200" b="1" dirty="0"/>
              <a:t>MAT</a:t>
            </a:r>
            <a:r>
              <a:rPr lang="en-US" sz="2200" dirty="0"/>
              <a:t>) </a:t>
            </a:r>
            <a:r>
              <a:rPr lang="en-US" dirty="0"/>
              <a:t>for </a:t>
            </a:r>
            <a:r>
              <a:rPr lang="en-US" b="1" u="sng" dirty="0"/>
              <a:t>S</a:t>
            </a:r>
            <a:r>
              <a:rPr lang="en-US" dirty="0"/>
              <a:t>ubstance </a:t>
            </a:r>
            <a:r>
              <a:rPr lang="en-US" b="1" u="sng" dirty="0"/>
              <a:t>U</a:t>
            </a:r>
            <a:r>
              <a:rPr lang="en-US" dirty="0"/>
              <a:t>se </a:t>
            </a:r>
            <a:r>
              <a:rPr lang="en-US" b="1" u="sng" dirty="0"/>
              <a:t>D</a:t>
            </a:r>
            <a:r>
              <a:rPr lang="en-US" dirty="0"/>
              <a:t>isorder </a:t>
            </a:r>
            <a:r>
              <a:rPr lang="en-US" sz="2200" dirty="0"/>
              <a:t>(</a:t>
            </a:r>
            <a:r>
              <a:rPr lang="en-US" sz="2200" b="1" dirty="0" smtClean="0"/>
              <a:t>SUD)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285329">
            <a:off x="93340" y="2418994"/>
            <a:ext cx="3148393" cy="69384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452438"/>
            <a:ext cx="9591675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4499">
            <a:off x="7078082" y="4516063"/>
            <a:ext cx="417195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3401">
            <a:off x="8412300" y="2438324"/>
            <a:ext cx="3621754" cy="759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27" y="4671543"/>
            <a:ext cx="6456716" cy="966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63" y="5637675"/>
            <a:ext cx="1021245" cy="59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794" y="2062010"/>
            <a:ext cx="4615401" cy="219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569" y="2585715"/>
            <a:ext cx="886626" cy="8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Pharmacy: </a:t>
            </a:r>
            <a:r>
              <a:rPr lang="en-US" b="1" dirty="0" smtClean="0">
                <a:solidFill>
                  <a:srgbClr val="FF0000"/>
                </a:solidFill>
              </a:rPr>
              <a:t>Opioid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urchases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2017 </a:t>
            </a:r>
            <a:r>
              <a:rPr lang="en-US" b="1" dirty="0" smtClean="0"/>
              <a:t>versus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	</a:t>
            </a:r>
            <a:r>
              <a:rPr lang="en-US" sz="4800" b="1" dirty="0" smtClean="0">
                <a:solidFill>
                  <a:srgbClr val="FF0000"/>
                </a:solidFill>
              </a:rPr>
              <a:t>Down </a:t>
            </a:r>
            <a:r>
              <a:rPr lang="en-US" sz="4800" b="1" dirty="0">
                <a:solidFill>
                  <a:srgbClr val="FF0000"/>
                </a:solidFill>
              </a:rPr>
              <a:t>30%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023555" y="2359377"/>
            <a:ext cx="1634822" cy="3059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7824338" y="635970"/>
            <a:ext cx="1747904" cy="24402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8213" y="1481070"/>
            <a:ext cx="105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12.5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58" y="1072374"/>
            <a:ext cx="74317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#Opioid </a:t>
            </a:r>
            <a:r>
              <a:rPr lang="en-US" sz="4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tablets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prescribed </a:t>
            </a:r>
            <a:r>
              <a:rPr lang="en-US" sz="4400" dirty="0" smtClean="0"/>
              <a:t>at </a:t>
            </a:r>
            <a:r>
              <a:rPr lang="en-US" sz="4400" dirty="0"/>
              <a:t>discharge from Inpatient </a:t>
            </a:r>
            <a:r>
              <a:rPr lang="en-US" sz="4400" dirty="0" smtClean="0"/>
              <a:t>Units</a:t>
            </a:r>
          </a:p>
          <a:p>
            <a:pPr algn="ctr"/>
            <a:r>
              <a:rPr lang="en-US" sz="4400" dirty="0" smtClean="0"/>
              <a:t> 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Fentanyl prescriptions fell from </a:t>
            </a:r>
            <a:r>
              <a:rPr lang="en-US" sz="4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4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4400" u="sng" dirty="0"/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708071" y="5673435"/>
            <a:ext cx="111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28.5%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ifax Health - 16x9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Halifax Health - 16x9 Presentation template</Template>
  <TotalTime>5081</TotalTime>
  <Words>1016</Words>
  <Application>Microsoft Office PowerPoint</Application>
  <PresentationFormat>Widescreen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Californian FB</vt:lpstr>
      <vt:lpstr>Times New Roman</vt:lpstr>
      <vt:lpstr>Wingdings</vt:lpstr>
      <vt:lpstr>Halifax Health - 16x9 Presentation template</vt:lpstr>
      <vt:lpstr>PowerPoint Presentation</vt:lpstr>
      <vt:lpstr>OPIOID CRISIS: Halifax Health Update</vt:lpstr>
      <vt:lpstr>QUESTIONS everyone is asking…</vt:lpstr>
      <vt:lpstr>WHERE are we?</vt:lpstr>
      <vt:lpstr>AMPS at Halifax Health Assessing and Managing Pain Safely</vt:lpstr>
      <vt:lpstr>Operationalizing:  a New Day in Pain Management</vt:lpstr>
      <vt:lpstr>PowerPoint Presentation</vt:lpstr>
      <vt:lpstr>Pharmacy: Opioid Purchases 2017 versus 2018</vt:lpstr>
      <vt:lpstr>PowerPoint Presentation</vt:lpstr>
      <vt:lpstr>  Reduction in ED Dilaudid use Jan-May 2017 versus 2018     </vt:lpstr>
      <vt:lpstr>ED total opioid prescriptions and # tablets Jan-May 2017 versus 2018</vt:lpstr>
      <vt:lpstr>PowerPoint Presentation</vt:lpstr>
      <vt:lpstr>HOW did we get here?</vt:lpstr>
      <vt:lpstr>Reward Circuit designed to sustain life and build community</vt:lpstr>
      <vt:lpstr>Hi-jacked!</vt:lpstr>
      <vt:lpstr>PowerPoint Presentation</vt:lpstr>
      <vt:lpstr>PowerPoint Presentation</vt:lpstr>
      <vt:lpstr>Opioid History: ancient to modern day</vt:lpstr>
      <vt:lpstr>Opioid Addiction IS…</vt:lpstr>
      <vt:lpstr> DEVELOPING BEST PRACTICES for SUD</vt:lpstr>
      <vt:lpstr>Refining the OPIOID CRISIS Response</vt:lpstr>
      <vt:lpstr>Halifax Health All In for Florida</vt:lpstr>
      <vt:lpstr>ED Intervention Project – All In for Florida  </vt:lpstr>
      <vt:lpstr>Project Status – Halifax Health</vt:lpstr>
      <vt:lpstr>Halifax Health Pilot Go Live August 1, 2019 </vt:lpstr>
      <vt:lpstr>Overview</vt:lpstr>
      <vt:lpstr>PowerPoint Presentation</vt:lpstr>
      <vt:lpstr>WHERE are we going?</vt:lpstr>
      <vt:lpstr>“Dwelling on the past robs the present, ignoring the past robs the future.” </vt:lpstr>
    </vt:vector>
  </TitlesOfParts>
  <Company>Halifax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AMPS at Halifax Health</dc:title>
  <dc:creator>Crossman, Margaret</dc:creator>
  <cp:lastModifiedBy>Chvisuk, Marybeth</cp:lastModifiedBy>
  <cp:revision>195</cp:revision>
  <cp:lastPrinted>2019-06-30T13:56:24Z</cp:lastPrinted>
  <dcterms:created xsi:type="dcterms:W3CDTF">2019-05-30T14:49:27Z</dcterms:created>
  <dcterms:modified xsi:type="dcterms:W3CDTF">2019-07-01T16:20:22Z</dcterms:modified>
</cp:coreProperties>
</file>